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6" r:id="rId23"/>
    <p:sldId id="278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Açık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67544" y="620688"/>
            <a:ext cx="8208912" cy="5688632"/>
          </a:xfrm>
        </p:spPr>
        <p:txBody>
          <a:bodyPr>
            <a:normAutofit fontScale="62500" lnSpcReduction="20000"/>
          </a:bodyPr>
          <a:lstStyle/>
          <a:p>
            <a:r>
              <a:rPr lang="tr-TR" u="sng" dirty="0" smtClean="0">
                <a:solidFill>
                  <a:srgbClr val="C00000"/>
                </a:solidFill>
              </a:rPr>
              <a:t>Türkiye’de Turizm ve Gelişimi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	</a:t>
            </a:r>
            <a:r>
              <a:rPr lang="tr-TR" dirty="0" smtClean="0">
                <a:solidFill>
                  <a:schemeClr val="tx1"/>
                </a:solidFill>
              </a:rPr>
              <a:t>Dünyadaki turizm hareketlerinin gelişimine paralel olarak , Türkiye’de </a:t>
            </a:r>
            <a:r>
              <a:rPr lang="tr-TR" dirty="0">
                <a:solidFill>
                  <a:schemeClr val="tx1"/>
                </a:solidFill>
              </a:rPr>
              <a:t>de </a:t>
            </a:r>
            <a:r>
              <a:rPr lang="tr-TR" dirty="0" smtClean="0">
                <a:solidFill>
                  <a:schemeClr val="tx1"/>
                </a:solidFill>
              </a:rPr>
              <a:t>benzer çalışmaların yapılma eğiliminin yüksek olduğunu görmek mümkündür.</a:t>
            </a:r>
          </a:p>
          <a:p>
            <a:r>
              <a:rPr lang="tr-TR" dirty="0">
                <a:solidFill>
                  <a:schemeClr val="tx1"/>
                </a:solidFill>
              </a:rPr>
              <a:t>CUMHURİYET ÖNCESİNDE TÜRKİYE'DE </a:t>
            </a:r>
            <a:r>
              <a:rPr lang="tr-TR" dirty="0" smtClean="0">
                <a:solidFill>
                  <a:schemeClr val="tx1"/>
                </a:solidFill>
              </a:rPr>
              <a:t>TURİZM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*Türkiye'de </a:t>
            </a:r>
            <a:r>
              <a:rPr lang="tr-TR" dirty="0">
                <a:solidFill>
                  <a:schemeClr val="tx1"/>
                </a:solidFill>
              </a:rPr>
              <a:t>ilk turizm etkinlikleri arasında Osmanlı </a:t>
            </a:r>
            <a:r>
              <a:rPr lang="tr-TR" dirty="0" smtClean="0">
                <a:solidFill>
                  <a:schemeClr val="tx1"/>
                </a:solidFill>
              </a:rPr>
              <a:t>Devleti </a:t>
            </a:r>
            <a:r>
              <a:rPr lang="tr-TR" dirty="0">
                <a:solidFill>
                  <a:schemeClr val="tx1"/>
                </a:solidFill>
              </a:rPr>
              <a:t>döneminde getirilen buharlı gemiler sayılabilir. 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*II</a:t>
            </a:r>
            <a:r>
              <a:rPr lang="tr-TR" dirty="0">
                <a:solidFill>
                  <a:schemeClr val="tx1"/>
                </a:solidFill>
              </a:rPr>
              <a:t>. Mahmut döneminde "Kırlangıç" adlı buharlı gemi, </a:t>
            </a:r>
            <a:r>
              <a:rPr lang="tr-TR" dirty="0" smtClean="0">
                <a:solidFill>
                  <a:schemeClr val="tx1"/>
                </a:solidFill>
              </a:rPr>
              <a:t>1829 </a:t>
            </a:r>
            <a:r>
              <a:rPr lang="tr-TR" dirty="0">
                <a:solidFill>
                  <a:schemeClr val="tx1"/>
                </a:solidFill>
              </a:rPr>
              <a:t>yılında Tersane-i Amire tarafından alınan Kebir ve </a:t>
            </a:r>
            <a:r>
              <a:rPr lang="tr-TR" dirty="0" err="1">
                <a:solidFill>
                  <a:schemeClr val="tx1"/>
                </a:solidFill>
              </a:rPr>
              <a:t>Sagir</a:t>
            </a:r>
            <a:r>
              <a:rPr lang="tr-TR" dirty="0">
                <a:solidFill>
                  <a:schemeClr val="tx1"/>
                </a:solidFill>
              </a:rPr>
              <a:t> buharlı </a:t>
            </a:r>
            <a:r>
              <a:rPr lang="tr-TR" dirty="0" smtClean="0">
                <a:solidFill>
                  <a:schemeClr val="tx1"/>
                </a:solidFill>
              </a:rPr>
              <a:t>gemilerin alımı ile deniz taşımacılığı gelişmeye başlamıştır.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*Aynı </a:t>
            </a:r>
            <a:r>
              <a:rPr lang="tr-TR" dirty="0">
                <a:solidFill>
                  <a:schemeClr val="tx1"/>
                </a:solidFill>
              </a:rPr>
              <a:t>yıllarda Aynalıkavak Tersanesi'nde Eser-i Hayır, Mersin Bahri ve </a:t>
            </a:r>
            <a:r>
              <a:rPr lang="tr-TR" dirty="0" err="1">
                <a:solidFill>
                  <a:schemeClr val="tx1"/>
                </a:solidFill>
              </a:rPr>
              <a:t>Tairi</a:t>
            </a:r>
            <a:r>
              <a:rPr lang="tr-TR" dirty="0">
                <a:solidFill>
                  <a:schemeClr val="tx1"/>
                </a:solidFill>
              </a:rPr>
              <a:t> Bahri adlı gemiler inşa </a:t>
            </a:r>
            <a:r>
              <a:rPr lang="tr-TR" dirty="0" smtClean="0">
                <a:solidFill>
                  <a:schemeClr val="tx1"/>
                </a:solidFill>
              </a:rPr>
              <a:t>edilmiş ve Bandırma , Tekirdağ seferleri, </a:t>
            </a:r>
            <a:r>
              <a:rPr lang="tr-TR" dirty="0">
                <a:solidFill>
                  <a:schemeClr val="tx1"/>
                </a:solidFill>
              </a:rPr>
              <a:t>Peyki Şevket Vapuru ile Fransa seferleri yapılmıştır. 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*Bu </a:t>
            </a:r>
            <a:r>
              <a:rPr lang="tr-TR" dirty="0">
                <a:solidFill>
                  <a:schemeClr val="tx1"/>
                </a:solidFill>
              </a:rPr>
              <a:t>gemiler, aynı zamanda Türkiye Denizcilik İşletmeleri Genel Müdürlüğü'nün de başlangıcını </a:t>
            </a:r>
            <a:r>
              <a:rPr lang="tr-TR" dirty="0" smtClean="0">
                <a:solidFill>
                  <a:schemeClr val="tx1"/>
                </a:solidFill>
              </a:rPr>
              <a:t>oluşturmuştur.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*1863 </a:t>
            </a:r>
            <a:r>
              <a:rPr lang="tr-TR" dirty="0">
                <a:solidFill>
                  <a:schemeClr val="tx1"/>
                </a:solidFill>
              </a:rPr>
              <a:t>yılında düzenlenen Sergi-i Umumi-i Osmani, iç turizme yönelik ilk etkinlikler arasında yer alır.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*Tercüman </a:t>
            </a:r>
            <a:r>
              <a:rPr lang="tr-TR" dirty="0">
                <a:solidFill>
                  <a:schemeClr val="tx1"/>
                </a:solidFill>
              </a:rPr>
              <a:t>ve rehberlik konusunda 1800'li yıllarda ciddi gelişmeler kaydedilmiştir. </a:t>
            </a:r>
          </a:p>
          <a:p>
            <a:pPr algn="l"/>
            <a:endParaRPr lang="tr-TR" dirty="0">
              <a:solidFill>
                <a:schemeClr val="tx1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5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/>
              <a:t>*29 </a:t>
            </a:r>
            <a:r>
              <a:rPr lang="tr-TR" dirty="0"/>
              <a:t>Ekim 1890 tarihinde kabul edilen 190 sayılı "</a:t>
            </a:r>
            <a:r>
              <a:rPr lang="tr-TR" dirty="0" err="1"/>
              <a:t>Seyyahine</a:t>
            </a:r>
            <a:r>
              <a:rPr lang="tr-TR" dirty="0"/>
              <a:t> Tercümanlık Edenler Hakkında Tatbik Edilecek 190 Sayılı Nizamname", Türkiye'de gelişmeye başlayan dış turizm hareketlerinin bir sonucu olarak yürürlüğe </a:t>
            </a:r>
            <a:r>
              <a:rPr lang="tr-TR" dirty="0" smtClean="0"/>
              <a:t>konulmuştur.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*19.yy</a:t>
            </a:r>
            <a:r>
              <a:rPr lang="tr-TR" dirty="0"/>
              <a:t>. sonları ile 20.yy. başlarında Orient Express'in İstanbul'a sefer düzenlemeye başlamasıyla burada oteller açılmaya başlamıştır.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*Türkiye'nin </a:t>
            </a:r>
            <a:r>
              <a:rPr lang="tr-TR" dirty="0"/>
              <a:t>ilk oteli Otel </a:t>
            </a:r>
            <a:r>
              <a:rPr lang="tr-TR" dirty="0" err="1" smtClean="0"/>
              <a:t>d‘Angleterre'dir</a:t>
            </a:r>
            <a:r>
              <a:rPr lang="tr-TR" dirty="0"/>
              <a:t>. </a:t>
            </a:r>
            <a:r>
              <a:rPr lang="tr-TR" dirty="0" smtClean="0"/>
              <a:t>Büyük </a:t>
            </a:r>
            <a:r>
              <a:rPr lang="tr-TR" dirty="0"/>
              <a:t>Londra Oteli ise 1892 yılında hizmete açılmıştır. </a:t>
            </a:r>
            <a:r>
              <a:rPr lang="tr-TR" dirty="0" smtClean="0"/>
              <a:t>Bu </a:t>
            </a:r>
            <a:r>
              <a:rPr lang="tr-TR" dirty="0"/>
              <a:t>dönemdeki otellerden en ünlüsü ve bugün de hizmetine devam eden </a:t>
            </a:r>
            <a:r>
              <a:rPr lang="tr-TR" dirty="0" err="1"/>
              <a:t>Pera</a:t>
            </a:r>
            <a:r>
              <a:rPr lang="tr-TR" dirty="0"/>
              <a:t> Palas'tır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/>
              <a:t>*Yerel </a:t>
            </a:r>
            <a:r>
              <a:rPr lang="tr-TR" dirty="0"/>
              <a:t>acente ve firmaların ilk örnekleri, bilet satışları ve pasaport işlemleri gibi faaliyetlerle turizme adım atmışlardır.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ve acentecilik faaliyetlerinde adı geçen kurumlardan ilki, 18 Ekim 1923 tarihinde Beyoğlu </a:t>
            </a:r>
            <a:r>
              <a:rPr lang="tr-TR" dirty="0" err="1"/>
              <a:t>Pera</a:t>
            </a:r>
            <a:r>
              <a:rPr lang="tr-TR" dirty="0"/>
              <a:t> Palas otelinde faaliyete geçen Milli Türk Seyahat Acenteciliği Ziya ve Şürekası (NATTA)'</a:t>
            </a:r>
            <a:r>
              <a:rPr lang="tr-TR" dirty="0" err="1"/>
              <a:t>dır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dirty="0" smtClean="0"/>
              <a:t>*Aynı </a:t>
            </a:r>
            <a:r>
              <a:rPr lang="tr-TR" dirty="0"/>
              <a:t>dönemde kurulan bir diğer acente ise </a:t>
            </a:r>
            <a:r>
              <a:rPr lang="tr-TR" dirty="0" err="1"/>
              <a:t>Passrapid’tir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77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tr-TR" dirty="0"/>
              <a:t>1923-1960 YILLARI ARASINDA TÜRKİYE'DE </a:t>
            </a:r>
            <a:r>
              <a:rPr lang="tr-TR" dirty="0" smtClean="0"/>
              <a:t>TURİZM</a:t>
            </a:r>
          </a:p>
          <a:p>
            <a:pPr marL="0" indent="0">
              <a:buNone/>
            </a:pPr>
            <a:r>
              <a:rPr lang="tr-TR" dirty="0" smtClean="0"/>
              <a:t>*1923 </a:t>
            </a:r>
            <a:r>
              <a:rPr lang="tr-TR" dirty="0"/>
              <a:t>yılında Raşit Saffet </a:t>
            </a:r>
            <a:r>
              <a:rPr lang="tr-TR" dirty="0" err="1"/>
              <a:t>Atabinen</a:t>
            </a:r>
            <a:r>
              <a:rPr lang="tr-TR" dirty="0"/>
              <a:t> ve bir grup aydın tarafından kurulan "Türkiye </a:t>
            </a:r>
            <a:r>
              <a:rPr lang="tr-TR" dirty="0" err="1"/>
              <a:t>Seyyahin</a:t>
            </a:r>
            <a:r>
              <a:rPr lang="tr-TR" dirty="0"/>
              <a:t> Cemiyeti" turizm alanında faaliyet gösteren ilk örgüttür. </a:t>
            </a:r>
          </a:p>
          <a:p>
            <a:pPr marL="0" indent="0">
              <a:buNone/>
            </a:pPr>
            <a:r>
              <a:rPr lang="tr-TR" dirty="0" smtClean="0"/>
              <a:t>*Bu </a:t>
            </a:r>
            <a:r>
              <a:rPr lang="tr-TR" dirty="0"/>
              <a:t>cemiyet, ismini daha sonra "Türkiye Turing </a:t>
            </a:r>
            <a:r>
              <a:rPr lang="tr-TR" dirty="0" err="1"/>
              <a:t>Klubü</a:t>
            </a:r>
            <a:r>
              <a:rPr lang="tr-TR" dirty="0"/>
              <a:t>" ve ardından da "Türkiye Turing ve Otomobil Kurumu" olarak değiştirmiştir.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Seyyahin</a:t>
            </a:r>
            <a:r>
              <a:rPr lang="tr-TR" dirty="0" smtClean="0"/>
              <a:t> </a:t>
            </a:r>
            <a:r>
              <a:rPr lang="tr-TR" dirty="0"/>
              <a:t>Cemiyeti ilkin </a:t>
            </a:r>
            <a:r>
              <a:rPr lang="tr-TR" dirty="0" err="1"/>
              <a:t>kruvaziyerlerle</a:t>
            </a:r>
            <a:r>
              <a:rPr lang="tr-TR" dirty="0"/>
              <a:t> gelenlerin girişlerini kolaylaştırmak için faaliyetlerde bulunmuştur. </a:t>
            </a:r>
          </a:p>
          <a:p>
            <a:pPr marL="0" indent="0">
              <a:buNone/>
            </a:pPr>
            <a:r>
              <a:rPr lang="tr-TR" dirty="0" smtClean="0"/>
              <a:t>*Cemiyet</a:t>
            </a:r>
            <a:r>
              <a:rPr lang="tr-TR" dirty="0"/>
              <a:t>, 1930 yılında kamu yararına çalışan dernek olarak tanınarak, gümrük ve trafik mevzuatı ile ilgili özel görevler üstlenmiştir. </a:t>
            </a:r>
            <a:endParaRPr lang="tr-TR" dirty="0" smtClean="0"/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Kurumun çalışmaları sonucunda Türkiye'nin; 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smtClean="0"/>
              <a:t>ilk </a:t>
            </a:r>
            <a:r>
              <a:rPr lang="tr-TR" dirty="0"/>
              <a:t>turizm prospektüsleri, </a:t>
            </a:r>
          </a:p>
          <a:p>
            <a:pPr marL="0" indent="0">
              <a:buNone/>
            </a:pPr>
            <a:r>
              <a:rPr lang="tr-TR" dirty="0" smtClean="0"/>
              <a:t>-ilk </a:t>
            </a:r>
            <a:r>
              <a:rPr lang="tr-TR" dirty="0"/>
              <a:t>afişleri, </a:t>
            </a:r>
          </a:p>
          <a:p>
            <a:pPr marL="0" indent="0">
              <a:buNone/>
            </a:pPr>
            <a:r>
              <a:rPr lang="tr-TR" dirty="0" smtClean="0"/>
              <a:t>-ilk </a:t>
            </a:r>
            <a:r>
              <a:rPr lang="tr-TR" dirty="0"/>
              <a:t>karayolu haritaları bastırılmış, </a:t>
            </a:r>
          </a:p>
          <a:p>
            <a:pPr marL="0" indent="0">
              <a:buNone/>
            </a:pPr>
            <a:r>
              <a:rPr lang="tr-TR" dirty="0" smtClean="0"/>
              <a:t>-ilk </a:t>
            </a:r>
            <a:r>
              <a:rPr lang="tr-TR" dirty="0"/>
              <a:t>tercüman rehberlik sınavları yapılmış,</a:t>
            </a:r>
          </a:p>
          <a:p>
            <a:pPr marL="0" indent="0">
              <a:buNone/>
            </a:pPr>
            <a:r>
              <a:rPr lang="tr-TR" dirty="0" smtClean="0"/>
              <a:t>-turizm </a:t>
            </a:r>
            <a:r>
              <a:rPr lang="tr-TR" dirty="0"/>
              <a:t>ile ilgili ilk incelemeler gerçekleştirilmiştir.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*Demiryolu </a:t>
            </a:r>
            <a:r>
              <a:rPr lang="tr-TR" dirty="0"/>
              <a:t>alanındaki gelişmelerden ilki 26 Temmuz 1924 tarihinde Haydarpaşa-Ankara arasında yataklı tren seferlerinin başlatılmasıdır. </a:t>
            </a:r>
          </a:p>
          <a:p>
            <a:pPr marL="0" indent="0">
              <a:buNone/>
            </a:pPr>
            <a:r>
              <a:rPr lang="tr-TR" dirty="0" smtClean="0"/>
              <a:t>*İlk </a:t>
            </a:r>
            <a:r>
              <a:rPr lang="tr-TR" dirty="0"/>
              <a:t>yemekli vagon hizmeti 7 Aralık 1925 tarihinde Haydarpaşa-</a:t>
            </a:r>
            <a:r>
              <a:rPr lang="tr-TR" dirty="0" err="1"/>
              <a:t>Sincanköy</a:t>
            </a:r>
            <a:r>
              <a:rPr lang="tr-TR" dirty="0"/>
              <a:t> hattında gerçekleştirilmiştir. </a:t>
            </a:r>
          </a:p>
          <a:p>
            <a:pPr marL="0" indent="0">
              <a:buNone/>
            </a:pPr>
            <a:r>
              <a:rPr lang="tr-TR" dirty="0" smtClean="0"/>
              <a:t>*Ağustos </a:t>
            </a:r>
            <a:r>
              <a:rPr lang="tr-TR" dirty="0"/>
              <a:t>1927'de Haydarpaşa-Ankara arasında </a:t>
            </a:r>
            <a:r>
              <a:rPr lang="tr-TR" dirty="0" err="1" smtClean="0"/>
              <a:t>Lux</a:t>
            </a:r>
            <a:r>
              <a:rPr lang="tr-TR" dirty="0" smtClean="0"/>
              <a:t> </a:t>
            </a:r>
            <a:r>
              <a:rPr lang="tr-TR" dirty="0"/>
              <a:t>Anadolu Express'i hizmete girmiştir.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*Cumhuriyet </a:t>
            </a:r>
            <a:r>
              <a:rPr lang="tr-TR" dirty="0"/>
              <a:t>döneminde Türkiye Tayyare Cemiyeti'nin kurulmasıyla havacılık konusunda ilk adımlar atılmıştır. </a:t>
            </a:r>
          </a:p>
          <a:p>
            <a:pPr marL="0" indent="0">
              <a:buNone/>
            </a:pPr>
            <a:r>
              <a:rPr lang="tr-TR" dirty="0" smtClean="0"/>
              <a:t>*1933 </a:t>
            </a:r>
            <a:r>
              <a:rPr lang="tr-TR" dirty="0"/>
              <a:t>yılında Türk Havayolları İşletme İdaresi adını  alan ve Türk Havayolları'nın temellerini atan bu kurum, dünyadaki havayolları ile aynı dönemde faaliyete başlamıştır.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*Türkiye'deki </a:t>
            </a:r>
            <a:r>
              <a:rPr lang="tr-TR" dirty="0"/>
              <a:t>turizm ile ilgili ilk kamu örgütlenmesi 1934 yılında 2450 sayılı "İktisat Vekaleti Teşkilat ve Vazifeleri Kanunu" ile gerçekleştirilmiştir. </a:t>
            </a:r>
          </a:p>
          <a:p>
            <a:pPr marL="0" indent="0">
              <a:buNone/>
            </a:pPr>
            <a:r>
              <a:rPr lang="tr-TR" dirty="0" smtClean="0"/>
              <a:t>*Bu </a:t>
            </a:r>
            <a:r>
              <a:rPr lang="tr-TR" dirty="0"/>
              <a:t>yasa  ile turizm işleri, İktisat Vekaleti Dış Ticaret Dairesi'ne bağlı olarak çalışacak "Türk </a:t>
            </a:r>
            <a:r>
              <a:rPr lang="tr-TR" dirty="0" err="1"/>
              <a:t>Ofisi"ne</a:t>
            </a:r>
            <a:r>
              <a:rPr lang="tr-TR" dirty="0"/>
              <a:t> bırakılmıştır.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*Türk </a:t>
            </a:r>
            <a:r>
              <a:rPr lang="tr-TR" dirty="0" smtClean="0"/>
              <a:t>Ofis'inin </a:t>
            </a:r>
            <a:r>
              <a:rPr lang="tr-TR" dirty="0"/>
              <a:t>yayın ve tanıtım işlerini yürüten birimi içindeki "Turizm Masası", 1939'da Ticaret </a:t>
            </a:r>
            <a:r>
              <a:rPr lang="tr-TR" dirty="0" err="1"/>
              <a:t>Vekaleti'nin</a:t>
            </a:r>
            <a:r>
              <a:rPr lang="tr-TR" dirty="0"/>
              <a:t>  kuruluşu sırasında "Neşriyat ve Propaganda" servisi içerisinde "Turizm Müdürlüğü" adını almıştır.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*1940’lı </a:t>
            </a:r>
            <a:r>
              <a:rPr lang="tr-TR" dirty="0"/>
              <a:t>yıllarda İzmir Fuarı nedeniyle Devlet Demir Yolları indirimli bilet satışı yapmış ve seyahat eden yolcu sayısında artmıştır. Bu durum, yurtiçi turizm faaliyetlerinin de başlangıcı kabul edilir. </a:t>
            </a:r>
          </a:p>
          <a:p>
            <a:pPr marL="0" indent="0">
              <a:buNone/>
            </a:pPr>
            <a:r>
              <a:rPr lang="tr-TR" dirty="0" smtClean="0"/>
              <a:t>*Konaklama </a:t>
            </a:r>
            <a:r>
              <a:rPr lang="tr-TR" dirty="0"/>
              <a:t>sektöründe örgütlenmeler başlamış, 1933 yılında İstanbul'da "Otelciler ve Hancılar Cemiyeti" kurulmuştur.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*1940 </a:t>
            </a:r>
            <a:r>
              <a:rPr lang="tr-TR" dirty="0"/>
              <a:t>yılına gelindiğinde turizmin, tanıtım ve duyuru ile yakın ilişkisi de anlaşılmıştır. </a:t>
            </a:r>
          </a:p>
          <a:p>
            <a:pPr marL="0" indent="0">
              <a:buNone/>
            </a:pPr>
            <a:r>
              <a:rPr lang="tr-TR" dirty="0" smtClean="0"/>
              <a:t>*Aynı </a:t>
            </a:r>
            <a:r>
              <a:rPr lang="tr-TR" dirty="0"/>
              <a:t>yıl "3857 sayılı Başvekalete Bağlı Matbuat Umum Müdürlüğü Teşkiline ve Vazifelerine Dair Kanun" uyarınca kurulan ve 1943'te Basın Yayın Genel Müdürlüğü adını alan birim içerisine "Turizm Müdürlüğü"  de yerleştirilmiştir.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*30 </a:t>
            </a:r>
            <a:r>
              <a:rPr lang="tr-TR" dirty="0"/>
              <a:t>Haziran 1949 tarihinden başlayarak, turizmle ilgili etkinlikler, bu kez 5392 sayılı yasa ile kurulan Basın, Yayın ve Turizm Genel Müdürlüğü'ne bağlı "Turizm Dairesi" tarafından  sürdürülmüştür.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konusunda alınacak önlemlerin görüşülmesi için 19 Aralık 1949 tarihinde düzenlenen "I. Turizm Danışma </a:t>
            </a:r>
            <a:r>
              <a:rPr lang="tr-TR" dirty="0" err="1"/>
              <a:t>Toplantısı“nda</a:t>
            </a:r>
            <a:r>
              <a:rPr lang="tr-TR" dirty="0"/>
              <a:t> ulusal turizm politikasının oluşturulması yönünde ilk adımlar atılmıştır. </a:t>
            </a:r>
            <a:r>
              <a:rPr lang="tr-TR" dirty="0" smtClean="0"/>
              <a:t>Burada </a:t>
            </a:r>
            <a:r>
              <a:rPr lang="tr-TR" dirty="0"/>
              <a:t>hazırlanan "Turizm Ana Programı",  dönemin koşulları içerisinde gerektiği şekilde uygulanamamıştır.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*1950 </a:t>
            </a:r>
            <a:r>
              <a:rPr lang="tr-TR" dirty="0"/>
              <a:t>yılında çıkarılan “5647 sayılı Turizm Müesseseleri Teşvik </a:t>
            </a:r>
            <a:r>
              <a:rPr lang="tr-TR" dirty="0" err="1"/>
              <a:t>Kanunu”nun</a:t>
            </a:r>
            <a:r>
              <a:rPr lang="tr-TR" dirty="0"/>
              <a:t> ilk çalışmaları da bu kurul tarafından ele alınarak, çalışmalar başlatılmıştır. </a:t>
            </a:r>
          </a:p>
          <a:p>
            <a:pPr marL="0" indent="0">
              <a:buNone/>
            </a:pPr>
            <a:r>
              <a:rPr lang="tr-TR" dirty="0" smtClean="0"/>
              <a:t>*İzleyen </a:t>
            </a:r>
            <a:r>
              <a:rPr lang="tr-TR" dirty="0"/>
              <a:t>yıllarda “Turizm Danışma Toplantıları” birkaç kez daha yinelenmiş ve bu toplantılarda alınan kararların uygulanma durumları gözden geçirilmiştir.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6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*1923 </a:t>
            </a:r>
            <a:r>
              <a:rPr lang="tr-TR" dirty="0"/>
              <a:t>yılında 4-5 dolayında olan acente sayısı yıllar içinde artarak 1950'li yıllara gelindiğinde 100'ü bulmuştur. </a:t>
            </a:r>
          </a:p>
          <a:p>
            <a:pPr marL="0" indent="0">
              <a:buNone/>
            </a:pPr>
            <a:r>
              <a:rPr lang="tr-TR" dirty="0" smtClean="0"/>
              <a:t>*Aynı </a:t>
            </a:r>
            <a:r>
              <a:rPr lang="tr-TR" dirty="0"/>
              <a:t>dönemde İstanbul'daki otel sayısı 164'e ulaşmıştır.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*1950 </a:t>
            </a:r>
            <a:r>
              <a:rPr lang="tr-TR" dirty="0"/>
              <a:t>yılında çıkarılan "5647 Sayılı Turizm Müesseseleri Teşvik Kanunu", Türkiye'de turizmin geliştirilmesi amacıyla çıkarılan ilk yasal düzenlemedir. </a:t>
            </a:r>
          </a:p>
          <a:p>
            <a:pPr marL="0" indent="0">
              <a:buNone/>
            </a:pPr>
            <a:r>
              <a:rPr lang="tr-TR" dirty="0" smtClean="0"/>
              <a:t>*1950 </a:t>
            </a:r>
            <a:r>
              <a:rPr lang="tr-TR" dirty="0"/>
              <a:t>yılında ayrıca Türkiye Emlak Kredi Bankası tarafından bir milyon liralık “Turizm Kredisi Fonu” oluşturulmuştur.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*1953 </a:t>
            </a:r>
            <a:r>
              <a:rPr lang="tr-TR" dirty="0"/>
              <a:t>yılında “6086 sayılı Turizm Endüstrisini Teşvik Kanunu” ve “6224 sayılı Yabancı Sermaye Yatırımlarını Teşvik Kanunu” ile yerli ve yabancı özel teşebbüsler teşvik edilmiştir. </a:t>
            </a:r>
          </a:p>
          <a:p>
            <a:pPr marL="0" indent="0">
              <a:buNone/>
            </a:pPr>
            <a:r>
              <a:rPr lang="tr-TR" dirty="0" smtClean="0"/>
              <a:t>*İller </a:t>
            </a:r>
            <a:r>
              <a:rPr lang="tr-TR" dirty="0"/>
              <a:t>Bankası’nın “Turizm Endüstrisi Teşvik Fonu” adı altında bir kredi kaynağı oluşturması sağlanmıştır.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*1950’li </a:t>
            </a:r>
            <a:r>
              <a:rPr lang="tr-TR" dirty="0"/>
              <a:t>yıllarda İstanbul’da Park Otel dışında nitelikli bir işletme bulunmazken, 1955 yılında İstanbul Hilton oteli açılmıştır.  </a:t>
            </a:r>
          </a:p>
          <a:p>
            <a:pPr marL="0" indent="0">
              <a:buNone/>
            </a:pPr>
            <a:r>
              <a:rPr lang="tr-TR" dirty="0" smtClean="0"/>
              <a:t>*Teşvik </a:t>
            </a:r>
            <a:r>
              <a:rPr lang="tr-TR" dirty="0"/>
              <a:t>yasalarının uygulanabilmesi için kredi kaynağını karşılamak üzere 1955 yılında 10 milyon TL sermayeli Türkiye Turizm Bankası A.Ş. kurulmuştur.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62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*1950'li </a:t>
            </a:r>
            <a:r>
              <a:rPr lang="tr-TR" dirty="0"/>
              <a:t>yılların diğer bir gelişmesi de, yurtdışından Türkiye'ye öğrenci grupları getirilmesi ile ilgili çalışmalarda bulunan gönüllü öğrencilerin 1940'lı yıllarda kurduğu Türkiye Milli Talebe Federasyonu'nun (TMTF) kurulmasıdır. </a:t>
            </a:r>
          </a:p>
          <a:p>
            <a:pPr marL="0" indent="0">
              <a:buNone/>
            </a:pPr>
            <a:r>
              <a:rPr lang="tr-TR" dirty="0" smtClean="0"/>
              <a:t>*TMTF’nin </a:t>
            </a:r>
            <a:r>
              <a:rPr lang="tr-TR" dirty="0"/>
              <a:t>gençlik turizmine en önemli katkısı 1965 yılında düzenlediği 16. Uluslararası Öğrenci Turizmi Konferansı’dır.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*1957 </a:t>
            </a:r>
            <a:r>
              <a:rPr lang="tr-TR" dirty="0"/>
              <a:t>yılında Basın, Yayın ve Turizm Vekaleti kurulmuştur. </a:t>
            </a:r>
          </a:p>
          <a:p>
            <a:pPr marL="0" indent="0">
              <a:buNone/>
            </a:pPr>
            <a:r>
              <a:rPr lang="tr-TR" dirty="0" smtClean="0"/>
              <a:t>*Bu </a:t>
            </a:r>
            <a:r>
              <a:rPr lang="tr-TR" dirty="0"/>
              <a:t>düzenleme ile Türkiye'de turizm ilk kez bakanlık düzeyinde bir organizasyonda temsil edilmeye </a:t>
            </a:r>
            <a:r>
              <a:rPr lang="tr-TR" dirty="0" smtClean="0"/>
              <a:t>başlamıştır.</a:t>
            </a:r>
          </a:p>
          <a:p>
            <a:pPr marL="0" indent="0">
              <a:buNone/>
            </a:pPr>
            <a:r>
              <a:rPr lang="tr-TR" u="sng" dirty="0"/>
              <a:t>Genel olarak; </a:t>
            </a:r>
          </a:p>
          <a:p>
            <a:pPr marL="0" indent="0">
              <a:buNone/>
            </a:pPr>
            <a:r>
              <a:rPr lang="tr-TR" dirty="0" smtClean="0"/>
              <a:t>*1950 </a:t>
            </a:r>
            <a:r>
              <a:rPr lang="tr-TR" dirty="0"/>
              <a:t>yıllarına değin turizm alanında ciddi adımların atılmadığı, </a:t>
            </a:r>
          </a:p>
          <a:p>
            <a:pPr marL="0" indent="0">
              <a:buNone/>
            </a:pPr>
            <a:r>
              <a:rPr lang="tr-TR" dirty="0" smtClean="0"/>
              <a:t>*1950-1960 </a:t>
            </a:r>
            <a:r>
              <a:rPr lang="tr-TR" dirty="0"/>
              <a:t>yılları arasında öncü çalışmaların bulunduğu, özellikle de konaklama tesislerinin yatırımlarının teşvik edildiği görülmektedir.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*Bu </a:t>
            </a:r>
            <a:r>
              <a:rPr lang="tr-TR" dirty="0"/>
              <a:t>durum; 1923-1950 yılları arasının bir yandan dünyanın siyasal konjonktürünün inişli – çıkışlı olmasına ve</a:t>
            </a:r>
          </a:p>
          <a:p>
            <a:pPr marL="0" indent="0">
              <a:buNone/>
            </a:pPr>
            <a:r>
              <a:rPr lang="tr-TR" dirty="0" smtClean="0"/>
              <a:t>*Türkiye </a:t>
            </a:r>
            <a:r>
              <a:rPr lang="tr-TR" dirty="0"/>
              <a:t>Cumhuriyeti'nin içte ve dışta çözmesi gereken ekonomik, siyasal, toplumsal sorunların bulunmasına bağlanabilir.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1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tr-TR" dirty="0"/>
              <a:t>1960 YILI SONRASINDA TÜRKİYE'DE TURİZM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*1960 </a:t>
            </a:r>
            <a:r>
              <a:rPr lang="tr-TR" dirty="0"/>
              <a:t>yılı sonrasında turizm alanında gerçekleşen olaylardan ilki, turizmin "kalkınma </a:t>
            </a:r>
            <a:r>
              <a:rPr lang="tr-TR" dirty="0" err="1"/>
              <a:t>planları"nda</a:t>
            </a:r>
            <a:r>
              <a:rPr lang="tr-TR" dirty="0"/>
              <a:t> yer almaya başlamasıdır. 1962 yılından itibaren </a:t>
            </a:r>
            <a:r>
              <a:rPr lang="tr-TR" dirty="0" smtClean="0"/>
              <a:t>DPT (Devlet Planlama Teşkilatı), </a:t>
            </a:r>
            <a:r>
              <a:rPr lang="tr-TR" dirty="0"/>
              <a:t>bu alanda çalışmaya başlamıştır. </a:t>
            </a:r>
          </a:p>
          <a:p>
            <a:pPr marL="0" indent="0">
              <a:buNone/>
            </a:pPr>
            <a:r>
              <a:rPr lang="tr-TR" dirty="0" smtClean="0"/>
              <a:t>*Türkiye'de </a:t>
            </a:r>
            <a:r>
              <a:rPr lang="tr-TR" dirty="0"/>
              <a:t>ilk kez turizmin örgün turizm eğitim kurumlarında yer almaya başlaması da önemli bir gelişmedir.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u="sng" dirty="0" smtClean="0"/>
              <a:t>Lise </a:t>
            </a:r>
            <a:r>
              <a:rPr lang="tr-TR" u="sng" dirty="0"/>
              <a:t>düzeyindeki ilk mesleki okul, 1961 yılında eğitime açılan Ankara Otelcilik ve Turizm Meslek Lisesi'dir. </a:t>
            </a:r>
          </a:p>
          <a:p>
            <a:pPr marL="0" indent="0">
              <a:buNone/>
            </a:pPr>
            <a:r>
              <a:rPr lang="tr-TR" dirty="0" smtClean="0"/>
              <a:t>*1980'li </a:t>
            </a:r>
            <a:r>
              <a:rPr lang="tr-TR" dirty="0"/>
              <a:t>yıllar ile birlikte her düzeydeki turizm ve otelcilik alanındaki okul sayısında önemli artışlar kaydedilmiştir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u="sng" dirty="0"/>
              <a:t>*1963 yılında Turizm ve Tanıtma Bakanlığı kurulmuştur. </a:t>
            </a:r>
          </a:p>
          <a:p>
            <a:pPr marL="0" indent="0">
              <a:buNone/>
            </a:pPr>
            <a:r>
              <a:rPr lang="tr-TR" dirty="0"/>
              <a:t>*1972 yılında Türkiye Seyahat Acenteleri Birliği (TÜRSAB) kurulmuştur. </a:t>
            </a:r>
          </a:p>
          <a:p>
            <a:pPr marL="0" indent="0">
              <a:buNone/>
            </a:pPr>
            <a:r>
              <a:rPr lang="tr-TR" dirty="0" smtClean="0"/>
              <a:t>*TÜRSAB</a:t>
            </a:r>
            <a:r>
              <a:rPr lang="tr-TR" dirty="0"/>
              <a:t>, 1618 Sayılı Seyahat </a:t>
            </a:r>
            <a:r>
              <a:rPr lang="tr-TR" dirty="0" err="1"/>
              <a:t>Acentaları</a:t>
            </a:r>
            <a:r>
              <a:rPr lang="tr-TR" dirty="0"/>
              <a:t> Birliği Yasası'na dayalı olarak günümüzde de faaliyetlerini sürdürmektedir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8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5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tr-TR" dirty="0">
                <a:solidFill>
                  <a:srgbClr val="C00000"/>
                </a:solidFill>
              </a:rPr>
              <a:t>Kalkınma Planlarında </a:t>
            </a:r>
            <a:r>
              <a:rPr lang="tr-TR" dirty="0" smtClean="0">
                <a:solidFill>
                  <a:srgbClr val="C00000"/>
                </a:solidFill>
              </a:rPr>
              <a:t>Turizm</a:t>
            </a:r>
          </a:p>
          <a:p>
            <a:pPr marL="0" indent="0">
              <a:buNone/>
            </a:pPr>
            <a:r>
              <a:rPr lang="tr-TR" dirty="0" smtClean="0"/>
              <a:t>*Türkiye'de </a:t>
            </a:r>
            <a:r>
              <a:rPr lang="tr-TR" dirty="0"/>
              <a:t>1960 yılını izleyen döneme "planlı dönem" adı verilir.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*Türkiye'de uygulanan planlar "kalkınma tipli plan" olarak nitelendirilmekte ve süre bakımından üçe ayrılmaktadır: </a:t>
            </a:r>
          </a:p>
          <a:p>
            <a:pPr marL="0" indent="0">
              <a:buNone/>
            </a:pPr>
            <a:r>
              <a:rPr lang="tr-TR" dirty="0" smtClean="0"/>
              <a:t>* </a:t>
            </a:r>
            <a:r>
              <a:rPr lang="tr-TR" dirty="0"/>
              <a:t>Perspektif planlar </a:t>
            </a:r>
          </a:p>
          <a:p>
            <a:pPr marL="0" indent="0">
              <a:buNone/>
            </a:pPr>
            <a:r>
              <a:rPr lang="tr-TR" dirty="0" smtClean="0"/>
              <a:t>* </a:t>
            </a:r>
            <a:r>
              <a:rPr lang="tr-TR" dirty="0"/>
              <a:t>Beş yıllık kalkınma planları ve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*Kısa </a:t>
            </a:r>
            <a:r>
              <a:rPr lang="tr-TR" dirty="0"/>
              <a:t>dönemli </a:t>
            </a:r>
            <a:r>
              <a:rPr lang="tr-TR" dirty="0" smtClean="0"/>
              <a:t>planlar</a:t>
            </a:r>
          </a:p>
          <a:p>
            <a:pPr marL="0" indent="0">
              <a:buNone/>
            </a:pPr>
            <a:r>
              <a:rPr lang="tr-TR" dirty="0"/>
              <a:t> 1.Persfektif Plan (15 yıllık) (1963-1977).</a:t>
            </a:r>
            <a:br>
              <a:rPr lang="tr-TR" dirty="0"/>
            </a:br>
            <a:r>
              <a:rPr lang="tr-TR" dirty="0"/>
              <a:t>1.Beş Yıllık Kalkınma Planı (1963-1967).</a:t>
            </a:r>
            <a:br>
              <a:rPr lang="tr-TR" dirty="0"/>
            </a:br>
            <a:r>
              <a:rPr lang="tr-TR" dirty="0"/>
              <a:t>2.Beş Yıllık Kalkınma Planı (1968-1972).</a:t>
            </a:r>
            <a:br>
              <a:rPr lang="tr-TR" dirty="0"/>
            </a:br>
            <a:r>
              <a:rPr lang="tr-TR" dirty="0"/>
              <a:t>2. </a:t>
            </a:r>
            <a:r>
              <a:rPr lang="tr-TR" dirty="0" err="1"/>
              <a:t>Persfektif</a:t>
            </a:r>
            <a:r>
              <a:rPr lang="tr-TR" dirty="0"/>
              <a:t> Plan (22 yıllık) (1973-1995).</a:t>
            </a:r>
            <a:br>
              <a:rPr lang="tr-TR" dirty="0"/>
            </a:br>
            <a:r>
              <a:rPr lang="tr-TR" dirty="0"/>
              <a:t>3.Beş Yıllık Kalkınma Planı (1973-1977).</a:t>
            </a:r>
            <a:br>
              <a:rPr lang="tr-TR" dirty="0"/>
            </a:br>
            <a:r>
              <a:rPr lang="tr-TR" dirty="0"/>
              <a:t>4.Beş Yıllık Kalkınma Planı (1979-1983).</a:t>
            </a:r>
            <a:br>
              <a:rPr lang="tr-TR" dirty="0"/>
            </a:br>
            <a:r>
              <a:rPr lang="tr-TR" dirty="0"/>
              <a:t>5.Beş Yıllık Kalkınma Planı (1985-1989).</a:t>
            </a:r>
            <a:br>
              <a:rPr lang="tr-TR" dirty="0"/>
            </a:br>
            <a:r>
              <a:rPr lang="tr-TR" dirty="0"/>
              <a:t>6.Beş Yıllık Kalkınma Planı (1990-1994).</a:t>
            </a:r>
            <a:br>
              <a:rPr lang="tr-TR" dirty="0"/>
            </a:br>
            <a:r>
              <a:rPr lang="tr-TR" dirty="0"/>
              <a:t>7.Beş Yıllık Kalkınma Planı (1996-2000).</a:t>
            </a:r>
            <a:br>
              <a:rPr lang="tr-TR" dirty="0"/>
            </a:br>
            <a:r>
              <a:rPr lang="tr-TR" dirty="0"/>
              <a:t>Uzun Vadeli Strateji (2001-2023)</a:t>
            </a:r>
            <a:br>
              <a:rPr lang="tr-TR" dirty="0"/>
            </a:br>
            <a:r>
              <a:rPr lang="tr-TR" dirty="0"/>
              <a:t>8.Beş Yıllık Kalkınma Planı (2001-2005).</a:t>
            </a:r>
            <a:br>
              <a:rPr lang="tr-TR" dirty="0"/>
            </a:br>
            <a:r>
              <a:rPr lang="tr-TR" dirty="0"/>
              <a:t>9. Beş Yıllık Kalkınma Planı (2007-2013)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0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Beş yıllık kalkınma planlarında yer alan turizme yönelik amaçlar şunlardır: </a:t>
            </a: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+Birinci </a:t>
            </a:r>
            <a:r>
              <a:rPr lang="tr-TR" dirty="0"/>
              <a:t>Beş Yıllık Kalkınma Planı (1963-1967)  </a:t>
            </a:r>
          </a:p>
          <a:p>
            <a:pPr marL="0" indent="0">
              <a:buNone/>
            </a:pPr>
            <a:r>
              <a:rPr lang="tr-TR" dirty="0" smtClean="0"/>
              <a:t>*Ödemeler </a:t>
            </a:r>
            <a:r>
              <a:rPr lang="tr-TR" dirty="0"/>
              <a:t>dengesi açığının kapatılmasında turizmden daha fazla yararlanmak, </a:t>
            </a:r>
          </a:p>
          <a:p>
            <a:pPr marL="0" indent="0">
              <a:buNone/>
            </a:pPr>
            <a:r>
              <a:rPr lang="tr-TR" dirty="0" smtClean="0"/>
              <a:t>*Zengin</a:t>
            </a:r>
            <a:r>
              <a:rPr lang="tr-TR" dirty="0"/>
              <a:t>, doğal ve tarihi kaynaklardan yararlanmak, </a:t>
            </a:r>
          </a:p>
          <a:p>
            <a:pPr marL="0" indent="0">
              <a:buNone/>
            </a:pPr>
            <a:r>
              <a:rPr lang="tr-TR" dirty="0" smtClean="0"/>
              <a:t>*Gerekli </a:t>
            </a:r>
            <a:r>
              <a:rPr lang="tr-TR" dirty="0"/>
              <a:t>yatırımları yapmak, </a:t>
            </a:r>
          </a:p>
          <a:p>
            <a:pPr marL="0" indent="0">
              <a:buNone/>
            </a:pPr>
            <a:r>
              <a:rPr lang="tr-TR" dirty="0" smtClean="0"/>
              <a:t>*Tanıtma </a:t>
            </a:r>
            <a:r>
              <a:rPr lang="tr-TR" dirty="0"/>
              <a:t>faaliyetlerine ağırlık verilmesi amaçlanmıştır.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+İkinci </a:t>
            </a:r>
            <a:r>
              <a:rPr lang="tr-TR" dirty="0"/>
              <a:t>Beş Yıllık Kalkınma Planı (1968-1972):</a:t>
            </a:r>
          </a:p>
          <a:p>
            <a:pPr marL="0" indent="0">
              <a:buNone/>
            </a:pPr>
            <a:r>
              <a:rPr lang="tr-TR" dirty="0" smtClean="0"/>
              <a:t>*Turizmin </a:t>
            </a:r>
            <a:r>
              <a:rPr lang="tr-TR" dirty="0"/>
              <a:t>ekonomik, sosyal ve kültürel işlevlerinden tam olarak yararlanmak ve </a:t>
            </a:r>
            <a:r>
              <a:rPr lang="tr-TR" dirty="0" smtClean="0"/>
              <a:t>Turizm </a:t>
            </a:r>
            <a:r>
              <a:rPr lang="tr-TR" dirty="0"/>
              <a:t>gelirini, yabancı turist sayısını ve ortalama tüketim harcamalarını artırmak.</a:t>
            </a:r>
          </a:p>
          <a:p>
            <a:pPr marL="0" indent="0">
              <a:buNone/>
            </a:pPr>
            <a:r>
              <a:rPr lang="tr-TR" dirty="0" smtClean="0"/>
              <a:t>*İç </a:t>
            </a:r>
            <a:r>
              <a:rPr lang="tr-TR" dirty="0"/>
              <a:t>turizmin geliştirilmesi, 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yatırımlarının kitle turizmine dönük olarak  yasal ve finansal kolaylıklarla desteklenmesi</a:t>
            </a:r>
            <a:r>
              <a:rPr lang="tr-TR" dirty="0" smtClean="0"/>
              <a:t>, Altyapı </a:t>
            </a:r>
            <a:r>
              <a:rPr lang="tr-TR" dirty="0"/>
              <a:t>tesislerinin kamu, diğerlerinin özel sektöre bırakılması amaçlanmıştır.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4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+Üçüncü </a:t>
            </a:r>
            <a:r>
              <a:rPr lang="tr-TR" dirty="0"/>
              <a:t>Beş Yıllık Kalkınma Planı (1973-1977):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*Dış </a:t>
            </a:r>
            <a:r>
              <a:rPr lang="tr-TR" dirty="0"/>
              <a:t>turizmi, iç turizmi ve sosyal turizmi geliştirmek, tanıtma, organizasyon ve denetim faaliyetlerini kitle turizmi esaslarına göre yürütmek, </a:t>
            </a:r>
          </a:p>
          <a:p>
            <a:pPr marL="0" indent="0">
              <a:buNone/>
            </a:pPr>
            <a:r>
              <a:rPr lang="tr-TR" dirty="0" smtClean="0"/>
              <a:t>*Bu </a:t>
            </a:r>
            <a:r>
              <a:rPr lang="tr-TR" dirty="0"/>
              <a:t>amaçla, turizm yatırım ve işletmeciliğinde dış ve iç turizm talebine uygun biçimde özel sektöre ağırlık verilmesi,  </a:t>
            </a:r>
          </a:p>
          <a:p>
            <a:pPr marL="0" indent="0">
              <a:buNone/>
            </a:pPr>
            <a:r>
              <a:rPr lang="tr-TR" dirty="0" smtClean="0"/>
              <a:t>*Kıyıların</a:t>
            </a:r>
            <a:r>
              <a:rPr lang="tr-TR" dirty="0"/>
              <a:t>, turistik ve ulusal park niteliğindeki alanların toplum yararına kullanılmasını ve korunmasını sağlayacak mevzuatın hazırlanması amaçlanmıştır.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+1978 </a:t>
            </a:r>
            <a:r>
              <a:rPr lang="tr-TR" dirty="0"/>
              <a:t>Programı: (Dördüncü Beş Yıllık Kalkınma Planı çeşitli nedenlerle yetiştirilememiştir).</a:t>
            </a:r>
          </a:p>
          <a:p>
            <a:pPr marL="0" indent="0">
              <a:buNone/>
            </a:pPr>
            <a:r>
              <a:rPr lang="tr-TR" dirty="0" smtClean="0"/>
              <a:t>*Türkiye'nin </a:t>
            </a:r>
            <a:r>
              <a:rPr lang="tr-TR" dirty="0"/>
              <a:t>doğal ve tarihi, kültürel zenginliklerini değerlendirerek halka sağlıklı dinlenme olanakları sağlamak amacıyla planlama çalışmalarına öncelik verilmesi, 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sektörünün gelişmesine ilişkin uzun dönemli hedeflerin organizasyonuna ve bunun mekanla ilişkisini belirleyen "Turizm Sektörü Ana Politikası" çalışmalarının hızlandırılması, </a:t>
            </a:r>
          </a:p>
          <a:p>
            <a:pPr marL="0" indent="0">
              <a:buNone/>
            </a:pPr>
            <a:r>
              <a:rPr lang="tr-TR" dirty="0" smtClean="0"/>
              <a:t>*Kıyı </a:t>
            </a:r>
            <a:r>
              <a:rPr lang="tr-TR" dirty="0"/>
              <a:t>yasasının çıkarılması için çalışmaların yapılması amaçlanmıştır.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5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/>
              <a:t>+</a:t>
            </a:r>
            <a:r>
              <a:rPr lang="tr-TR" dirty="0" smtClean="0"/>
              <a:t>Dördüncü </a:t>
            </a:r>
            <a:r>
              <a:rPr lang="tr-TR" dirty="0"/>
              <a:t>Beş Yıllık Kalkınma Planı (1979-1983):</a:t>
            </a:r>
          </a:p>
          <a:p>
            <a:pPr marL="0" indent="0">
              <a:buNone/>
            </a:pPr>
            <a:r>
              <a:rPr lang="tr-TR" dirty="0" smtClean="0"/>
              <a:t>*Organize </a:t>
            </a:r>
            <a:r>
              <a:rPr lang="tr-TR" dirty="0"/>
              <a:t>turizm bölgelerinin geliştirilmesine başlanması, </a:t>
            </a:r>
          </a:p>
          <a:p>
            <a:pPr marL="0" indent="0">
              <a:buNone/>
            </a:pPr>
            <a:r>
              <a:rPr lang="tr-TR" dirty="0" smtClean="0"/>
              <a:t>*Sektörün </a:t>
            </a:r>
            <a:r>
              <a:rPr lang="tr-TR" dirty="0"/>
              <a:t>işleyişinin öncelikle kitle turizmi ilkesine göre düzenlenmesi,</a:t>
            </a:r>
          </a:p>
          <a:p>
            <a:pPr marL="0" indent="0">
              <a:buNone/>
            </a:pPr>
            <a:r>
              <a:rPr lang="tr-TR" dirty="0" smtClean="0"/>
              <a:t>*Yabancı </a:t>
            </a:r>
            <a:r>
              <a:rPr lang="tr-TR" dirty="0"/>
              <a:t>sermayenin turizm yatırımlarına özendirilmesi </a:t>
            </a:r>
            <a:r>
              <a:rPr lang="tr-TR" dirty="0" smtClean="0"/>
              <a:t>amaçlanmıştır.</a:t>
            </a:r>
          </a:p>
          <a:p>
            <a:pPr marL="0" indent="0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dirty="0" smtClean="0">
                <a:solidFill>
                  <a:srgbClr val="C00000"/>
                </a:solidFill>
              </a:rPr>
              <a:t>1980 YILI SONRASINDA TÜRKİYE'DE TURİZM</a:t>
            </a:r>
          </a:p>
          <a:p>
            <a:pPr marL="0" indent="0">
              <a:buNone/>
            </a:pPr>
            <a:r>
              <a:rPr lang="tr-TR" dirty="0" smtClean="0"/>
              <a:t>	1980 </a:t>
            </a:r>
            <a:r>
              <a:rPr lang="tr-TR" dirty="0"/>
              <a:t>sonrası Türkiye'de turizm tarihinde hiç rastlanmayacak bir gelişme hızı </a:t>
            </a:r>
            <a:r>
              <a:rPr lang="tr-TR" dirty="0" smtClean="0"/>
              <a:t>yakalanmış</a:t>
            </a:r>
            <a:r>
              <a:rPr lang="tr-TR" dirty="0"/>
              <a:t>, birkaç yıllık bir süre içinde turistik arz kapasitesi, elde edilen döviz ve gelen yabancı sayılarında büyük gelişmeler sağlanmıştır.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1980 sonrasında yaşanan en önemli olay, 24 Ocak 1980’de uygulamaya konulan "Ekonomik İstikrar </a:t>
            </a:r>
            <a:r>
              <a:rPr lang="tr-TR" dirty="0" err="1"/>
              <a:t>Tedbirleri"dir</a:t>
            </a:r>
            <a:r>
              <a:rPr lang="tr-TR" dirty="0"/>
              <a:t>. Burada </a:t>
            </a:r>
            <a:r>
              <a:rPr lang="tr-TR" dirty="0">
                <a:solidFill>
                  <a:srgbClr val="C00000"/>
                </a:solidFill>
              </a:rPr>
              <a:t>turizm sektörünü doğrudan etkileyen maddeler şunlardır: </a:t>
            </a: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*Devalüasyon </a:t>
            </a:r>
            <a:r>
              <a:rPr lang="tr-TR" dirty="0"/>
              <a:t>kararı,</a:t>
            </a:r>
          </a:p>
          <a:p>
            <a:pPr marL="0" indent="0">
              <a:buNone/>
            </a:pPr>
            <a:r>
              <a:rPr lang="tr-TR" dirty="0" smtClean="0"/>
              <a:t>*Yabancı </a:t>
            </a:r>
            <a:r>
              <a:rPr lang="tr-TR" dirty="0"/>
              <a:t>sermaye çerçeve kararnamesi ile ilgili karar,</a:t>
            </a:r>
          </a:p>
          <a:p>
            <a:pPr marL="0" indent="0">
              <a:buNone/>
            </a:pPr>
            <a:r>
              <a:rPr lang="tr-TR" dirty="0" smtClean="0"/>
              <a:t>*Kambiyo </a:t>
            </a:r>
            <a:r>
              <a:rPr lang="tr-TR" dirty="0"/>
              <a:t>mevzuatının değiştirilmesi ile ilgili karar,</a:t>
            </a:r>
          </a:p>
          <a:p>
            <a:pPr marL="0" indent="0">
              <a:buNone/>
            </a:pPr>
            <a:r>
              <a:rPr lang="tr-TR" dirty="0" smtClean="0"/>
              <a:t>*2634 </a:t>
            </a:r>
            <a:r>
              <a:rPr lang="tr-TR" dirty="0"/>
              <a:t>sayılı Turizmi Teşvik Kanunu,</a:t>
            </a:r>
          </a:p>
          <a:p>
            <a:pPr marL="0" indent="0">
              <a:buNone/>
            </a:pPr>
            <a:r>
              <a:rPr lang="tr-TR" dirty="0" smtClean="0"/>
              <a:t>*Yurtdışına </a:t>
            </a:r>
            <a:r>
              <a:rPr lang="tr-TR" dirty="0"/>
              <a:t>turistik çıkışlar ile ilgili kararlar.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4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/>
              <a:t>*1980 </a:t>
            </a:r>
            <a:r>
              <a:rPr lang="tr-TR" dirty="0"/>
              <a:t>sonrası turizm ile ilgili olarak alınan kararlar içerisinde en önemli olanı,  </a:t>
            </a:r>
            <a:r>
              <a:rPr lang="tr-TR" dirty="0" smtClean="0"/>
              <a:t>2634 </a:t>
            </a:r>
            <a:r>
              <a:rPr lang="tr-TR" dirty="0"/>
              <a:t>sayılı </a:t>
            </a:r>
            <a:r>
              <a:rPr lang="tr-TR" dirty="0" smtClean="0"/>
              <a:t>"</a:t>
            </a:r>
            <a:r>
              <a:rPr lang="tr-TR" dirty="0"/>
              <a:t>Turizmi Teşvik </a:t>
            </a:r>
            <a:r>
              <a:rPr lang="tr-TR" dirty="0" err="1"/>
              <a:t>Kanunu"dur</a:t>
            </a:r>
            <a:r>
              <a:rPr lang="tr-TR" dirty="0"/>
              <a:t>. </a:t>
            </a:r>
            <a:endParaRPr lang="tr-TR" dirty="0" smtClean="0"/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Turizm ile ilgili olarak getirilen teşviklerden bazıları: </a:t>
            </a: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/>
              <a:t>Düşük faizli kredi,</a:t>
            </a:r>
          </a:p>
          <a:p>
            <a:pPr marL="0" indent="0">
              <a:buNone/>
            </a:pPr>
            <a:r>
              <a:rPr lang="tr-TR" dirty="0"/>
              <a:t>Yatırım indirimi,</a:t>
            </a:r>
          </a:p>
          <a:p>
            <a:pPr marL="0" indent="0">
              <a:buNone/>
            </a:pPr>
            <a:r>
              <a:rPr lang="tr-TR" dirty="0"/>
              <a:t>Finansman fonu istisnası,</a:t>
            </a:r>
          </a:p>
          <a:p>
            <a:pPr marL="0" indent="0">
              <a:buNone/>
            </a:pPr>
            <a:r>
              <a:rPr lang="tr-TR" dirty="0"/>
              <a:t>Bina inşaat istisnası,</a:t>
            </a:r>
          </a:p>
          <a:p>
            <a:pPr marL="0" indent="0">
              <a:buNone/>
            </a:pPr>
            <a:r>
              <a:rPr lang="tr-TR" dirty="0"/>
              <a:t>Vergi, resim, harç istisnası, </a:t>
            </a:r>
          </a:p>
          <a:p>
            <a:pPr marL="0" indent="0">
              <a:buNone/>
            </a:pPr>
            <a:r>
              <a:rPr lang="tr-TR" dirty="0"/>
              <a:t>Teşvik primi,</a:t>
            </a:r>
          </a:p>
          <a:p>
            <a:pPr marL="0" indent="0">
              <a:buNone/>
            </a:pPr>
            <a:r>
              <a:rPr lang="tr-TR" dirty="0"/>
              <a:t>Döviz tahsisi, </a:t>
            </a:r>
          </a:p>
          <a:p>
            <a:pPr marL="0" indent="0">
              <a:buNone/>
            </a:pPr>
            <a:r>
              <a:rPr lang="tr-TR" dirty="0"/>
              <a:t>Katma değer vergisi ertelemesi,</a:t>
            </a:r>
          </a:p>
          <a:p>
            <a:pPr marL="0" indent="0">
              <a:buNone/>
            </a:pPr>
            <a:r>
              <a:rPr lang="tr-TR" dirty="0"/>
              <a:t>Yabancı personel çalıştırma,</a:t>
            </a:r>
          </a:p>
          <a:p>
            <a:pPr marL="0" indent="0">
              <a:buNone/>
            </a:pPr>
            <a:r>
              <a:rPr lang="tr-TR" dirty="0"/>
              <a:t>Elektrik, havagazı ve su ücretlerinde indirim,</a:t>
            </a:r>
          </a:p>
          <a:p>
            <a:pPr marL="0" indent="0">
              <a:buNone/>
            </a:pPr>
            <a:r>
              <a:rPr lang="tr-TR" dirty="0"/>
              <a:t>Haberleşme kolaylıklarıdır.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7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/>
              <a:t>"Turizmi Teşvik </a:t>
            </a:r>
            <a:r>
              <a:rPr lang="tr-TR" dirty="0" err="1"/>
              <a:t>Kanunu"na</a:t>
            </a:r>
            <a:r>
              <a:rPr lang="tr-TR" dirty="0"/>
              <a:t> dayanarak turizm ile ilgili olarak bazı yönetmelik ve yönetsel düzenlemeler yürürlüğe girmiştir.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Bu yönetmelik ve düzenlemeler şöyle sıralanmaktadır: 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Yatırım ve İşletmelerinin Niteliklerine İlişkin Yönetmelik,</a:t>
            </a:r>
          </a:p>
          <a:p>
            <a:pPr marL="0" indent="0">
              <a:buNone/>
            </a:pPr>
            <a:r>
              <a:rPr lang="tr-TR" dirty="0" smtClean="0"/>
              <a:t>*Belgeli </a:t>
            </a:r>
            <a:r>
              <a:rPr lang="tr-TR" dirty="0"/>
              <a:t>Turizm İşletmelerinde Yabancı Personel ve Sanatkârların Çalıştırılması Hakkında Yönetmelik,</a:t>
            </a:r>
          </a:p>
          <a:p>
            <a:pPr marL="0" indent="0">
              <a:buNone/>
            </a:pPr>
            <a:r>
              <a:rPr lang="tr-TR" dirty="0" smtClean="0"/>
              <a:t>*Yat </a:t>
            </a:r>
            <a:r>
              <a:rPr lang="tr-TR" dirty="0"/>
              <a:t>Turizmi Yönetmeliği,</a:t>
            </a:r>
          </a:p>
          <a:p>
            <a:pPr marL="0" indent="0">
              <a:buNone/>
            </a:pPr>
            <a:r>
              <a:rPr lang="tr-TR" dirty="0" smtClean="0"/>
              <a:t>*Kamu  </a:t>
            </a:r>
            <a:r>
              <a:rPr lang="tr-TR" dirty="0"/>
              <a:t>Arazisinin  Turizm Yatırımlarına Tahsisi Hakkında Yönetmelik,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Yatırım, İşletme ve Kuruluşlarının Denetimi Hakkında Yönetmelik,</a:t>
            </a:r>
          </a:p>
          <a:p>
            <a:pPr marL="0" indent="0">
              <a:buNone/>
            </a:pPr>
            <a:r>
              <a:rPr lang="tr-TR" dirty="0" smtClean="0"/>
              <a:t>*Av </a:t>
            </a:r>
            <a:r>
              <a:rPr lang="tr-TR" dirty="0"/>
              <a:t>Turizmi Yönetmeliği,</a:t>
            </a:r>
          </a:p>
          <a:p>
            <a:pPr marL="0" indent="0">
              <a:buNone/>
            </a:pPr>
            <a:r>
              <a:rPr lang="tr-TR" dirty="0" smtClean="0"/>
              <a:t>*Talih </a:t>
            </a:r>
            <a:r>
              <a:rPr lang="tr-TR" dirty="0"/>
              <a:t>Oyunları Yönetmeliği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İşletmelerinin Bakanlıkla, Birbirleriyle ve Müşterileriyle İlişkileri Hakkında Yönetmelik,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Alanlarında ve Turizm Merkezlerinde İmar Planlarının Hazırlanması ve Onaylanmasına İlişkin Yönetmelik,</a:t>
            </a:r>
          </a:p>
          <a:p>
            <a:pPr marL="0" indent="0">
              <a:buNone/>
            </a:pPr>
            <a:r>
              <a:rPr lang="tr-TR" dirty="0" smtClean="0"/>
              <a:t>*355 </a:t>
            </a:r>
            <a:r>
              <a:rPr lang="tr-TR" dirty="0"/>
              <a:t>Sayılı Turizm Bakanlığı'nın Teşkilat ve Görevleri Hakkında Kanun Hükmünde Kararname,</a:t>
            </a:r>
          </a:p>
          <a:p>
            <a:pPr marL="0" indent="0">
              <a:buNone/>
            </a:pPr>
            <a:r>
              <a:rPr lang="tr-TR" dirty="0" smtClean="0"/>
              <a:t>*Profesyonel </a:t>
            </a:r>
            <a:r>
              <a:rPr lang="tr-TR" dirty="0"/>
              <a:t>Turist Rehberliği Yönetmeliği,</a:t>
            </a:r>
          </a:p>
          <a:p>
            <a:pPr marL="0" indent="0">
              <a:buNone/>
            </a:pPr>
            <a:r>
              <a:rPr lang="tr-TR" dirty="0" smtClean="0"/>
              <a:t>*Konaklama </a:t>
            </a:r>
            <a:r>
              <a:rPr lang="tr-TR" dirty="0"/>
              <a:t>ve Yeme İçme İşletmeleri Personeli Yetiştirme Temel Eğitim Kursları Yönetmeliği, 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Eğitim Merkezleri (TUREM) Kuruluş Yönetmeliği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2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u="sng" dirty="0">
                <a:solidFill>
                  <a:srgbClr val="C00000"/>
                </a:solidFill>
              </a:rPr>
              <a:t>1984 Programı: </a:t>
            </a:r>
          </a:p>
          <a:p>
            <a:pPr marL="0" indent="0">
              <a:buNone/>
            </a:pPr>
            <a:r>
              <a:rPr lang="tr-TR" dirty="0" smtClean="0"/>
              <a:t>*Turizmin </a:t>
            </a:r>
            <a:r>
              <a:rPr lang="tr-TR" dirty="0"/>
              <a:t>öncelikli yöre ve yerleşim merkezlerinde geliştirilmesine özen gösterilmesi,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alanı, turizm merkezleri ile tur güzergahlarının üzerinde yerleşim merkezlerinin öncelikle geliştirilmesi, </a:t>
            </a:r>
          </a:p>
          <a:p>
            <a:pPr marL="0" indent="0">
              <a:buNone/>
            </a:pPr>
            <a:r>
              <a:rPr lang="tr-TR" dirty="0" smtClean="0"/>
              <a:t>*Türkiye'ye </a:t>
            </a:r>
            <a:r>
              <a:rPr lang="tr-TR" dirty="0"/>
              <a:t>seyahat düzenleyen tur operatörleri ve havayolu şirketlerinin desteklenmesi  amaçlanmıştır.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+Beşinci </a:t>
            </a:r>
            <a:r>
              <a:rPr lang="tr-TR" dirty="0"/>
              <a:t>Beş Yıllık Kalkınma Planı (1985-1989):</a:t>
            </a:r>
          </a:p>
          <a:p>
            <a:pPr marL="0" indent="0">
              <a:buNone/>
            </a:pPr>
            <a:r>
              <a:rPr lang="tr-TR" dirty="0" smtClean="0"/>
              <a:t>*Türkiye'nin </a:t>
            </a:r>
            <a:r>
              <a:rPr lang="tr-TR" dirty="0"/>
              <a:t>doğal, tarihi ve kültürel varlıklarının turizm amacıyla değerlendirilmesi,</a:t>
            </a:r>
          </a:p>
          <a:p>
            <a:pPr marL="0" indent="0">
              <a:buNone/>
            </a:pPr>
            <a:r>
              <a:rPr lang="tr-TR" dirty="0" smtClean="0"/>
              <a:t>*Doğal </a:t>
            </a:r>
            <a:r>
              <a:rPr lang="tr-TR" dirty="0"/>
              <a:t>ve çevre değerlerinin turizm amaçlı kullanımı, korunmaları ile turizm geliştirme stratejilerinin entegrasyonunun sağlanması ilkeleri yer almaktadır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+Altıncı Beş Yıllık Kalkınma Planı (1990-1994):</a:t>
            </a:r>
          </a:p>
          <a:p>
            <a:pPr marL="0" indent="0">
              <a:buNone/>
            </a:pPr>
            <a:r>
              <a:rPr lang="tr-TR" dirty="0" smtClean="0"/>
              <a:t>*Turizmin </a:t>
            </a:r>
            <a:r>
              <a:rPr lang="tr-TR" dirty="0"/>
              <a:t>çeşitlendirilmesi amacıyla gerekli teşviklerin uygulanması, </a:t>
            </a:r>
          </a:p>
          <a:p>
            <a:pPr marL="0" indent="0">
              <a:buNone/>
            </a:pPr>
            <a:r>
              <a:rPr lang="tr-TR" dirty="0" smtClean="0"/>
              <a:t>*Eğitilmiş </a:t>
            </a:r>
            <a:r>
              <a:rPr lang="tr-TR" dirty="0"/>
              <a:t>personel açığının kapatılması, 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altyapı ve üstyapı kalitesinin artırılması,</a:t>
            </a:r>
          </a:p>
          <a:p>
            <a:pPr marL="0" indent="0">
              <a:buNone/>
            </a:pPr>
            <a:r>
              <a:rPr lang="tr-TR" dirty="0" smtClean="0"/>
              <a:t>*Tarihsel </a:t>
            </a:r>
            <a:r>
              <a:rPr lang="tr-TR" dirty="0"/>
              <a:t>ve fiziksel çevrenin korunmasına özen gösterilmesi, </a:t>
            </a:r>
          </a:p>
          <a:p>
            <a:pPr marL="0" indent="0">
              <a:buNone/>
            </a:pPr>
            <a:r>
              <a:rPr lang="tr-TR" dirty="0" smtClean="0"/>
              <a:t>*Seyahat </a:t>
            </a:r>
            <a:r>
              <a:rPr lang="tr-TR" dirty="0"/>
              <a:t>acentelerinin teşvik edilmesi, 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mevsimini uzatmayı amaçlayan önlemlerin alınması, </a:t>
            </a:r>
          </a:p>
          <a:p>
            <a:pPr marL="0" indent="0">
              <a:buNone/>
            </a:pPr>
            <a:r>
              <a:rPr lang="tr-TR" dirty="0" smtClean="0"/>
              <a:t>*Aile </a:t>
            </a:r>
            <a:r>
              <a:rPr lang="tr-TR" dirty="0"/>
              <a:t>pansiyonculuğunun ve sosyal turizmin teşvik edilmesi amaçlanmaktadır.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4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79350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r-TR" sz="3800" dirty="0">
                <a:solidFill>
                  <a:srgbClr val="C00000"/>
                </a:solidFill>
              </a:rPr>
              <a:t>1995 Programı: </a:t>
            </a:r>
          </a:p>
          <a:p>
            <a:pPr marL="0" indent="0">
              <a:buNone/>
            </a:pPr>
            <a:r>
              <a:rPr lang="tr-TR" sz="3800" dirty="0" smtClean="0"/>
              <a:t>*Turizmin </a:t>
            </a:r>
            <a:r>
              <a:rPr lang="tr-TR" sz="3800" dirty="0"/>
              <a:t>geleceğini güvence altına alabilmek için </a:t>
            </a:r>
            <a:r>
              <a:rPr lang="tr-TR" sz="3800" dirty="0" err="1"/>
              <a:t>mekansal</a:t>
            </a:r>
            <a:r>
              <a:rPr lang="tr-TR" sz="3800" dirty="0"/>
              <a:t> dağılım, nitelik  ve tür itibariyle peyzajın, kültür varlıklarının, sosyal yapının taşıyabileceği ve </a:t>
            </a:r>
            <a:r>
              <a:rPr lang="tr-TR" sz="3800" dirty="0" smtClean="0"/>
              <a:t>onlarla </a:t>
            </a:r>
            <a:r>
              <a:rPr lang="tr-TR" sz="3800" dirty="0"/>
              <a:t>bütünleşecek sürdürülebilir bir gelişim içinde olmasına özen gösterilmesi amaçlanmaktadır. </a:t>
            </a:r>
            <a:endParaRPr lang="tr-TR" sz="3800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3800" dirty="0" smtClean="0"/>
              <a:t>+Yedinci </a:t>
            </a:r>
            <a:r>
              <a:rPr lang="tr-TR" sz="3800" dirty="0"/>
              <a:t>Beş Yıllık Kalkınma Planı (1996-2000): </a:t>
            </a:r>
          </a:p>
          <a:p>
            <a:pPr marL="0" indent="0">
              <a:buNone/>
            </a:pPr>
            <a:r>
              <a:rPr lang="tr-TR" sz="3800" dirty="0" smtClean="0"/>
              <a:t>*Önceliğin </a:t>
            </a:r>
            <a:r>
              <a:rPr lang="tr-TR" sz="3800" dirty="0"/>
              <a:t>turizmin çeşitlendirilmesi ve pazarlama çalışmalarına verilmesi, </a:t>
            </a:r>
          </a:p>
          <a:p>
            <a:pPr marL="0" indent="0">
              <a:buNone/>
            </a:pPr>
            <a:r>
              <a:rPr lang="tr-TR" sz="3800" dirty="0" smtClean="0"/>
              <a:t>*Bu </a:t>
            </a:r>
            <a:r>
              <a:rPr lang="tr-TR" sz="3800" dirty="0"/>
              <a:t>amaçla planda, doğal ve kültürel değerlerin sürekli kullanımının sağlanması ve korunması, </a:t>
            </a:r>
          </a:p>
          <a:p>
            <a:pPr marL="0" indent="0">
              <a:buNone/>
            </a:pPr>
            <a:r>
              <a:rPr lang="tr-TR" sz="3800" dirty="0" smtClean="0"/>
              <a:t>*Turizmin </a:t>
            </a:r>
            <a:r>
              <a:rPr lang="tr-TR" sz="3800" dirty="0"/>
              <a:t>mevsimlik ve coğrafi dağılımının iyileştirilmesi, </a:t>
            </a:r>
          </a:p>
          <a:p>
            <a:pPr marL="0" indent="0">
              <a:buNone/>
            </a:pPr>
            <a:r>
              <a:rPr lang="tr-TR" sz="3800" dirty="0" smtClean="0"/>
              <a:t>*Tanıtma </a:t>
            </a:r>
            <a:r>
              <a:rPr lang="tr-TR" sz="3800" dirty="0"/>
              <a:t>ve pazarlama çalışmalarının teşvik edilmesi yer almaktadır. </a:t>
            </a:r>
          </a:p>
          <a:p>
            <a:pPr marL="0" indent="0">
              <a:buNone/>
            </a:pPr>
            <a:r>
              <a:rPr lang="tr-TR" sz="3800" dirty="0" smtClean="0"/>
              <a:t>   -Bu </a:t>
            </a:r>
            <a:r>
              <a:rPr lang="tr-TR" sz="3800" dirty="0"/>
              <a:t>plan, Türkiye turizminde yatak kapasitesinin arttırılmasına dönük politikaların geride kaldığını göstermesi açısından önemlidir. </a:t>
            </a:r>
            <a:endParaRPr lang="tr-TR" sz="3800" dirty="0" smtClean="0"/>
          </a:p>
          <a:p>
            <a:pPr marL="0" indent="0">
              <a:buNone/>
            </a:pPr>
            <a:endParaRPr lang="tr-TR" sz="3800" dirty="0" smtClean="0"/>
          </a:p>
          <a:p>
            <a:pPr marL="0" indent="0">
              <a:buNone/>
            </a:pPr>
            <a:r>
              <a:rPr lang="tr-TR" sz="3800" dirty="0"/>
              <a:t>+</a:t>
            </a:r>
            <a:r>
              <a:rPr lang="tr-TR" sz="3800" dirty="0" smtClean="0"/>
              <a:t>Sekizinci </a:t>
            </a:r>
            <a:r>
              <a:rPr lang="tr-TR" sz="3800" dirty="0"/>
              <a:t>Beş Yıllık Kalkınma Planı (2001-2005):</a:t>
            </a:r>
          </a:p>
          <a:p>
            <a:pPr marL="0" indent="0">
              <a:buNone/>
            </a:pPr>
            <a:r>
              <a:rPr lang="tr-TR" sz="3800" dirty="0" smtClean="0"/>
              <a:t>*Turizm </a:t>
            </a:r>
            <a:r>
              <a:rPr lang="tr-TR" sz="3800" dirty="0"/>
              <a:t>pazarlamasına daha fazla önem verilmesi,</a:t>
            </a:r>
          </a:p>
          <a:p>
            <a:pPr marL="0" indent="0">
              <a:buNone/>
            </a:pPr>
            <a:r>
              <a:rPr lang="tr-TR" sz="3800" dirty="0" smtClean="0"/>
              <a:t>*Fiziksel </a:t>
            </a:r>
            <a:r>
              <a:rPr lang="tr-TR" sz="3800" dirty="0"/>
              <a:t>çevrenin, sit alanlarının ve tarihi mekânların korunması,</a:t>
            </a:r>
          </a:p>
          <a:p>
            <a:pPr marL="0" indent="0">
              <a:buNone/>
            </a:pPr>
            <a:r>
              <a:rPr lang="tr-TR" sz="3800" dirty="0" smtClean="0"/>
              <a:t>*Turizmin </a:t>
            </a:r>
            <a:r>
              <a:rPr lang="tr-TR" sz="3800" dirty="0"/>
              <a:t>çeşitlendirilmesi ve </a:t>
            </a:r>
          </a:p>
          <a:p>
            <a:pPr marL="0" indent="0">
              <a:buNone/>
            </a:pPr>
            <a:r>
              <a:rPr lang="tr-TR" sz="3800" dirty="0" smtClean="0"/>
              <a:t>*Küçük </a:t>
            </a:r>
            <a:r>
              <a:rPr lang="tr-TR" sz="3800" dirty="0"/>
              <a:t>ve orta ölçekli kuruluşların desteklenmesi amaçlanmıştır. </a:t>
            </a:r>
          </a:p>
          <a:p>
            <a:pPr marL="0" indent="0">
              <a:buNone/>
            </a:pPr>
            <a:r>
              <a:rPr lang="tr-TR" sz="3800" dirty="0" smtClean="0"/>
              <a:t>-Ülkenin </a:t>
            </a:r>
            <a:r>
              <a:rPr lang="tr-TR" sz="3800" dirty="0"/>
              <a:t>rekabet gücünün geliştirilmesi,</a:t>
            </a:r>
          </a:p>
          <a:p>
            <a:pPr marL="0" indent="0">
              <a:buNone/>
            </a:pPr>
            <a:r>
              <a:rPr lang="tr-TR" sz="3800" dirty="0" smtClean="0"/>
              <a:t>-Değişen </a:t>
            </a:r>
            <a:r>
              <a:rPr lang="tr-TR" sz="3800" dirty="0"/>
              <a:t>tüketici tercihlerinin dikkate alınması gibi konular da dikkati çekmektedir.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9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/>
              <a:t>+Dokuzuncu </a:t>
            </a:r>
            <a:r>
              <a:rPr lang="tr-TR" dirty="0"/>
              <a:t>Beş Yıllık Kalkınma Planı (2007-2013):</a:t>
            </a:r>
          </a:p>
          <a:p>
            <a:pPr marL="0" indent="0">
              <a:buNone/>
            </a:pPr>
            <a:r>
              <a:rPr lang="tr-TR" dirty="0" smtClean="0"/>
              <a:t>*Yedi </a:t>
            </a:r>
            <a:r>
              <a:rPr lang="tr-TR" dirty="0"/>
              <a:t>yıllık bu planda turizmin bölgesel dengesizlikleri azaltıcı özelliklerinden yararlanılması, </a:t>
            </a:r>
          </a:p>
          <a:p>
            <a:pPr marL="0" indent="0">
              <a:buNone/>
            </a:pPr>
            <a:r>
              <a:rPr lang="tr-TR" dirty="0" smtClean="0"/>
              <a:t>*Doğal</a:t>
            </a:r>
            <a:r>
              <a:rPr lang="tr-TR" dirty="0"/>
              <a:t>, tarihsel ve sosyal çevreyi kollayıcı ve geliştirici bir yaklaşımın tercih edilmesi,</a:t>
            </a:r>
          </a:p>
          <a:p>
            <a:pPr marL="0" indent="0">
              <a:buNone/>
            </a:pPr>
            <a:r>
              <a:rPr lang="tr-TR" dirty="0" smtClean="0"/>
              <a:t>*Turizmin </a:t>
            </a:r>
            <a:r>
              <a:rPr lang="tr-TR" dirty="0"/>
              <a:t>mevsimlik ve coğrafi dağılımının iyileştirilmesi,</a:t>
            </a:r>
          </a:p>
          <a:p>
            <a:pPr marL="0" indent="0">
              <a:buNone/>
            </a:pPr>
            <a:r>
              <a:rPr lang="tr-TR" dirty="0" smtClean="0"/>
              <a:t>*Hizmet </a:t>
            </a:r>
            <a:r>
              <a:rPr lang="tr-TR" dirty="0"/>
              <a:t>kalitesinin artırılması, </a:t>
            </a:r>
          </a:p>
          <a:p>
            <a:pPr marL="0" indent="0">
              <a:buNone/>
            </a:pPr>
            <a:r>
              <a:rPr lang="tr-TR" dirty="0" smtClean="0"/>
              <a:t>*Dünya </a:t>
            </a:r>
            <a:r>
              <a:rPr lang="tr-TR" dirty="0"/>
              <a:t>turizminden alınan payın artırılması gibi amaçlar yer almaktadır.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-Turizm </a:t>
            </a:r>
            <a:r>
              <a:rPr lang="tr-TR" dirty="0"/>
              <a:t>gelirlerinin Dokuzuncu Kalkınma Plan dönemi sonunda 36,4 milyar dolara, ziyaretçi sayısının 38 milyona ulaşacağı tahmin edilmektedir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+Onuncu Beş Yıllık Kalkınma Planı (2014-2018)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7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tr-TR" dirty="0">
                <a:solidFill>
                  <a:srgbClr val="C00000"/>
                </a:solidFill>
              </a:rPr>
              <a:t>TÜRKİYE’DE TURİZM SEKTÖRÜNÜN YAPISI </a:t>
            </a: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Konaklama İşletmeleri </a:t>
            </a:r>
          </a:p>
          <a:p>
            <a:pPr marL="0" indent="0">
              <a:buNone/>
            </a:pPr>
            <a:r>
              <a:rPr lang="tr-TR" dirty="0"/>
              <a:t>Selçuklular zamanında inşa edilen kervansaraylar, Türkiye'deki konaklama işletmelerinin ilk örnekleri olarak kabul edilmektedir.</a:t>
            </a:r>
          </a:p>
          <a:p>
            <a:pPr marL="0" indent="0">
              <a:buNone/>
            </a:pPr>
            <a:r>
              <a:rPr lang="tr-TR" dirty="0" smtClean="0"/>
              <a:t>Çağdaş </a:t>
            </a:r>
            <a:r>
              <a:rPr lang="tr-TR" dirty="0"/>
              <a:t>örnekler </a:t>
            </a:r>
            <a:r>
              <a:rPr lang="tr-TR" dirty="0" smtClean="0"/>
              <a:t>ise "</a:t>
            </a:r>
            <a:r>
              <a:rPr lang="tr-TR" dirty="0"/>
              <a:t>Orient </a:t>
            </a:r>
            <a:r>
              <a:rPr lang="tr-TR" dirty="0" err="1"/>
              <a:t>Express"in</a:t>
            </a:r>
            <a:r>
              <a:rPr lang="tr-TR" dirty="0"/>
              <a:t>  </a:t>
            </a:r>
            <a:r>
              <a:rPr lang="tr-TR" dirty="0" smtClean="0"/>
              <a:t>   </a:t>
            </a:r>
            <a:r>
              <a:rPr lang="tr-TR" dirty="0" smtClean="0"/>
              <a:t>İstanbul'a </a:t>
            </a:r>
            <a:r>
              <a:rPr lang="tr-TR" dirty="0"/>
              <a:t>yönelik </a:t>
            </a:r>
            <a:r>
              <a:rPr lang="tr-TR" dirty="0" smtClean="0"/>
              <a:t>tren </a:t>
            </a:r>
            <a:r>
              <a:rPr lang="tr-TR" dirty="0"/>
              <a:t>seferleri ile başlamıştır.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Bunlardan en çok tanınanı,"</a:t>
            </a:r>
            <a:r>
              <a:rPr lang="tr-TR" dirty="0" err="1"/>
              <a:t>Pera</a:t>
            </a:r>
            <a:r>
              <a:rPr lang="tr-TR" dirty="0"/>
              <a:t> </a:t>
            </a:r>
            <a:r>
              <a:rPr lang="tr-TR" dirty="0" err="1"/>
              <a:t>Palas"tır</a:t>
            </a:r>
            <a:r>
              <a:rPr lang="tr-TR" dirty="0"/>
              <a:t>. Diğer konaklama işletmeleri arasında; </a:t>
            </a:r>
          </a:p>
          <a:p>
            <a:pPr marL="0" indent="0">
              <a:buNone/>
            </a:pPr>
            <a:r>
              <a:rPr lang="tr-TR" dirty="0" smtClean="0"/>
              <a:t>Grand </a:t>
            </a:r>
            <a:r>
              <a:rPr lang="tr-TR" dirty="0"/>
              <a:t>Hotel </a:t>
            </a:r>
            <a:r>
              <a:rPr lang="tr-TR" dirty="0" err="1"/>
              <a:t>Français</a:t>
            </a:r>
            <a:r>
              <a:rPr lang="tr-TR" dirty="0"/>
              <a:t>, </a:t>
            </a:r>
          </a:p>
          <a:p>
            <a:pPr marL="0" indent="0">
              <a:buNone/>
            </a:pP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Prince</a:t>
            </a:r>
            <a:r>
              <a:rPr lang="tr-TR" dirty="0"/>
              <a:t> of </a:t>
            </a:r>
            <a:r>
              <a:rPr lang="tr-TR" dirty="0" err="1"/>
              <a:t>Wales</a:t>
            </a:r>
            <a:r>
              <a:rPr lang="tr-TR" dirty="0"/>
              <a:t>, </a:t>
            </a:r>
          </a:p>
          <a:p>
            <a:pPr marL="0" indent="0">
              <a:buNone/>
            </a:pPr>
            <a:r>
              <a:rPr lang="tr-TR" dirty="0"/>
              <a:t>Hotel de </a:t>
            </a:r>
            <a:r>
              <a:rPr lang="tr-TR" dirty="0" err="1"/>
              <a:t>Breslau</a:t>
            </a:r>
            <a:r>
              <a:rPr lang="tr-TR" dirty="0"/>
              <a:t>, </a:t>
            </a:r>
          </a:p>
          <a:p>
            <a:pPr marL="0" indent="0">
              <a:buNone/>
            </a:pPr>
            <a:r>
              <a:rPr lang="tr-TR" dirty="0"/>
              <a:t>Hotel d' </a:t>
            </a:r>
            <a:r>
              <a:rPr lang="tr-TR" dirty="0" err="1"/>
              <a:t>Angleterre</a:t>
            </a:r>
            <a:r>
              <a:rPr lang="tr-TR" dirty="0"/>
              <a:t>, </a:t>
            </a:r>
          </a:p>
          <a:p>
            <a:pPr marL="0" indent="0">
              <a:buNone/>
            </a:pPr>
            <a:r>
              <a:rPr lang="tr-TR" dirty="0"/>
              <a:t>Hotel de Rome </a:t>
            </a:r>
            <a:r>
              <a:rPr lang="tr-TR" dirty="0" smtClean="0"/>
              <a:t>sayılabilir.</a:t>
            </a:r>
          </a:p>
          <a:p>
            <a:pPr marL="0" indent="0">
              <a:buNone/>
            </a:pPr>
            <a:r>
              <a:rPr lang="tr-TR" dirty="0"/>
              <a:t>Cumhuriyet Dönemi'nde Park Otel ayrı bir üne sahip olmuştur. Bu dönemin diğer konaklama tesisleri arasında; </a:t>
            </a:r>
          </a:p>
          <a:p>
            <a:pPr marL="0" indent="0">
              <a:buNone/>
            </a:pPr>
            <a:r>
              <a:rPr lang="tr-TR" dirty="0" smtClean="0"/>
              <a:t> </a:t>
            </a:r>
            <a:r>
              <a:rPr lang="tr-TR" dirty="0"/>
              <a:t>Murat Oteli,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err="1"/>
              <a:t>Tokatlıyan</a:t>
            </a:r>
            <a:r>
              <a:rPr lang="tr-TR" dirty="0"/>
              <a:t> Oteli, </a:t>
            </a:r>
          </a:p>
          <a:p>
            <a:pPr marL="0" indent="0">
              <a:buNone/>
            </a:pPr>
            <a:r>
              <a:rPr lang="tr-TR" dirty="0"/>
              <a:t> Avrupa Oteli,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err="1"/>
              <a:t>Emperyal</a:t>
            </a:r>
            <a:r>
              <a:rPr lang="tr-TR" dirty="0"/>
              <a:t> Oteli bulunmaktadır.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5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/>
              <a:t>*1980 sonrasında konaklama sektörüne sağlanan çok iyi koşullardaki teşvikler ile konaklama işletmeleri günümüzdeki gelişme düzeyine ulaşmıştır. </a:t>
            </a:r>
          </a:p>
          <a:p>
            <a:pPr marL="0" indent="0">
              <a:buNone/>
            </a:pPr>
            <a:r>
              <a:rPr lang="tr-TR" dirty="0" smtClean="0"/>
              <a:t>*Gerek mimari, gerekse donanım yönünden </a:t>
            </a:r>
            <a:r>
              <a:rPr lang="tr-TR" dirty="0" smtClean="0"/>
              <a:t>«Akdeniz Çanağı» bölgesi işletmeleri dünyanın </a:t>
            </a:r>
            <a:r>
              <a:rPr lang="tr-TR" dirty="0" smtClean="0"/>
              <a:t>en iyileri arasına girmiştir.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Seyahat Acenteleri</a:t>
            </a:r>
          </a:p>
          <a:p>
            <a:pPr marL="0" indent="0">
              <a:buNone/>
            </a:pPr>
            <a:r>
              <a:rPr lang="tr-TR" dirty="0" smtClean="0"/>
              <a:t>Türkiye'de seyahat acenteciliği 1900'lü yılların başından beri var olmakla birlikte, kendisini ancak 1960'lı yıllarda gösterebilmiştir.</a:t>
            </a:r>
          </a:p>
          <a:p>
            <a:pPr marL="0" indent="0">
              <a:buNone/>
            </a:pPr>
            <a:r>
              <a:rPr lang="tr-TR" dirty="0"/>
              <a:t>"1618 sayılı Seyahat </a:t>
            </a:r>
            <a:r>
              <a:rPr lang="tr-TR" dirty="0" err="1"/>
              <a:t>Acentaları</a:t>
            </a:r>
            <a:r>
              <a:rPr lang="tr-TR" dirty="0"/>
              <a:t> Kanunu“ (1972), Türkiye'de faaliyet gösteren seyahat acentelerini şu gruplara ayırmaktadır: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*A GRUBU</a:t>
            </a:r>
          </a:p>
          <a:p>
            <a:pPr marL="0" indent="0">
              <a:buNone/>
            </a:pPr>
            <a:r>
              <a:rPr lang="tr-TR" dirty="0" smtClean="0"/>
              <a:t>*B GRUBU </a:t>
            </a:r>
          </a:p>
          <a:p>
            <a:pPr marL="0" indent="0">
              <a:buNone/>
            </a:pPr>
            <a:r>
              <a:rPr lang="tr-TR" dirty="0" smtClean="0"/>
              <a:t>*C GRUBU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3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3121447"/>
              </p:ext>
            </p:extLst>
          </p:nvPr>
        </p:nvGraphicFramePr>
        <p:xfrm>
          <a:off x="251521" y="1844824"/>
          <a:ext cx="8640959" cy="1660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6769"/>
                <a:gridCol w="1406769"/>
                <a:gridCol w="1406769"/>
                <a:gridCol w="1406769"/>
                <a:gridCol w="1406769"/>
                <a:gridCol w="1607114"/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07.01.2020 TARİHİ İTİBARIYLA BAKANLIK  BELGELİ KONAKLAMA TESİSİ İSTATİSTİKLERİ		</a:t>
                      </a:r>
                    </a:p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effectLst/>
                          <a:latin typeface="Arial"/>
                        </a:rPr>
                        <a:t>İşletme Belgeli Tesis Sayısı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effectLst/>
                          <a:latin typeface="Arial"/>
                        </a:rPr>
                        <a:t>İşletme Belgeli Oda Sayısı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effectLst/>
                          <a:latin typeface="Arial"/>
                        </a:rPr>
                        <a:t>İşletme Belgeli Yatak Sayısı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effectLst/>
                          <a:latin typeface="Arial"/>
                        </a:rPr>
                        <a:t>Yatırım Belgeli Tesis Sayısı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effectLst/>
                          <a:latin typeface="Arial"/>
                        </a:rPr>
                        <a:t>Yatırım Belgeli Oda Sayısı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effectLst/>
                          <a:latin typeface="Arial"/>
                        </a:rPr>
                        <a:t>Yatırım Belgeli Yatak Sayısı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1" i="0" u="none" strike="noStrike" dirty="0">
                          <a:effectLst/>
                          <a:latin typeface="Arial"/>
                        </a:rPr>
                        <a:t> 4 038</a:t>
                      </a:r>
                    </a:p>
                  </a:txBody>
                  <a:tcPr marL="9525" marR="2286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1" i="0" u="none" strike="noStrike" dirty="0">
                          <a:effectLst/>
                          <a:latin typeface="Arial"/>
                        </a:rPr>
                        <a:t> 473 447</a:t>
                      </a:r>
                    </a:p>
                  </a:txBody>
                  <a:tcPr marL="9525" marR="2286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1" i="0" u="none" strike="noStrike" dirty="0">
                          <a:effectLst/>
                          <a:latin typeface="Arial"/>
                        </a:rPr>
                        <a:t> 992 034</a:t>
                      </a:r>
                    </a:p>
                  </a:txBody>
                  <a:tcPr marL="9525" marR="2286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1" i="0" u="none" strike="noStrike" dirty="0">
                          <a:effectLst/>
                          <a:latin typeface="Arial"/>
                        </a:rPr>
                        <a:t>  723</a:t>
                      </a:r>
                    </a:p>
                  </a:txBody>
                  <a:tcPr marL="9525" marR="2286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1" i="0" u="none" strike="noStrike" dirty="0">
                          <a:effectLst/>
                          <a:latin typeface="Arial"/>
                        </a:rPr>
                        <a:t> 84 172</a:t>
                      </a:r>
                    </a:p>
                  </a:txBody>
                  <a:tcPr marL="9525" marR="2286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1" i="0" u="none" strike="noStrike" dirty="0">
                          <a:effectLst/>
                          <a:latin typeface="Arial"/>
                        </a:rPr>
                        <a:t> 180 852</a:t>
                      </a:r>
                    </a:p>
                  </a:txBody>
                  <a:tcPr marL="9525" marR="228600" marT="9525" marB="0" anchor="b"/>
                </a:tc>
              </a:tr>
            </a:tbl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251520" y="350100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Kaynak:https</a:t>
            </a:r>
            <a:r>
              <a:rPr lang="tr-TR" dirty="0"/>
              <a:t>://www.tursab.org.tr/istatistikler/turistik-tesis-isletmeler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4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16624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92899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67544" y="6237312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Kaynak:https</a:t>
            </a:r>
            <a:r>
              <a:rPr lang="tr-TR" dirty="0"/>
              <a:t>://yigm.ktb.gov.tr/TR-243988/yillara-gore-seyahat-acentasi-sayilari.html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3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*Seyahat </a:t>
            </a:r>
            <a:r>
              <a:rPr lang="tr-TR" dirty="0"/>
              <a:t>acenteciliği, daha çok iç turizme yönelik örgütlenmekte ve dış ülkelere yönelik tur düzenlemeleri ile ilgili "tur operatörlüğü" kurumlaşmasına sahip olamamaktadır. </a:t>
            </a:r>
          </a:p>
          <a:p>
            <a:pPr marL="0" indent="0">
              <a:buNone/>
            </a:pPr>
            <a:r>
              <a:rPr lang="tr-TR" dirty="0" smtClean="0"/>
              <a:t>*Bu </a:t>
            </a:r>
            <a:r>
              <a:rPr lang="tr-TR" dirty="0"/>
              <a:t>tür tur operasyonları, (A) grubu seyahat acentelerine bırakılmıştır. </a:t>
            </a:r>
          </a:p>
          <a:p>
            <a:pPr marL="0" indent="0">
              <a:buNone/>
            </a:pPr>
            <a:r>
              <a:rPr lang="tr-TR" dirty="0" smtClean="0"/>
              <a:t>*Ancak  </a:t>
            </a:r>
            <a:r>
              <a:rPr lang="tr-TR" dirty="0"/>
              <a:t>(A) grubu seyahat acentelerinin sermaye yapıları, deneyimleri ve örgütlenmeleri "tur operatörü" gibi çalışmalarını engellemektedir.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*Mevcut </a:t>
            </a:r>
            <a:r>
              <a:rPr lang="tr-TR" dirty="0"/>
              <a:t>acentelerin büyük çoğunluğu "</a:t>
            </a:r>
            <a:r>
              <a:rPr lang="tr-TR" dirty="0" err="1"/>
              <a:t>incoming</a:t>
            </a:r>
            <a:r>
              <a:rPr lang="tr-TR" dirty="0"/>
              <a:t>" </a:t>
            </a:r>
            <a:r>
              <a:rPr lang="tr-TR" dirty="0" smtClean="0"/>
              <a:t>(Karşılayıcı </a:t>
            </a:r>
            <a:r>
              <a:rPr lang="tr-TR" dirty="0" err="1" smtClean="0"/>
              <a:t>acenta</a:t>
            </a:r>
            <a:r>
              <a:rPr lang="tr-TR" dirty="0" smtClean="0"/>
              <a:t>) hizmeti görmektedir. </a:t>
            </a:r>
          </a:p>
          <a:p>
            <a:pPr marL="0" indent="0">
              <a:buNone/>
            </a:pPr>
            <a:r>
              <a:rPr lang="tr-TR" dirty="0" smtClean="0"/>
              <a:t>*Bu durum da sonuçta, dış turizm gelirinin önemli bir bölümünün dış ülkelerde kalmasına yol açmaktadır. </a:t>
            </a:r>
          </a:p>
          <a:p>
            <a:pPr marL="0" indent="0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Diğer </a:t>
            </a:r>
            <a:r>
              <a:rPr lang="tr-TR" dirty="0">
                <a:solidFill>
                  <a:srgbClr val="C00000"/>
                </a:solidFill>
              </a:rPr>
              <a:t>Turizm İşletmeleri</a:t>
            </a:r>
          </a:p>
          <a:p>
            <a:pPr marL="0" indent="0">
              <a:buNone/>
            </a:pPr>
            <a:r>
              <a:rPr lang="tr-TR" dirty="0" smtClean="0"/>
              <a:t>*Yat </a:t>
            </a:r>
            <a:r>
              <a:rPr lang="tr-TR" dirty="0"/>
              <a:t>işletmeciliği, </a:t>
            </a:r>
          </a:p>
          <a:p>
            <a:pPr marL="0" indent="0">
              <a:buNone/>
            </a:pPr>
            <a:r>
              <a:rPr lang="tr-TR" dirty="0" smtClean="0"/>
              <a:t>*Hediyelik </a:t>
            </a:r>
            <a:r>
              <a:rPr lang="tr-TR" dirty="0"/>
              <a:t>eşya yapımcılığı, </a:t>
            </a:r>
          </a:p>
          <a:p>
            <a:pPr marL="0" indent="0">
              <a:buNone/>
            </a:pPr>
            <a:r>
              <a:rPr lang="tr-TR" dirty="0" smtClean="0"/>
              <a:t>*Ev </a:t>
            </a:r>
            <a:r>
              <a:rPr lang="tr-TR" dirty="0"/>
              <a:t>pansiyonculuğu, </a:t>
            </a:r>
          </a:p>
          <a:p>
            <a:pPr marL="0" indent="0">
              <a:buNone/>
            </a:pPr>
            <a:r>
              <a:rPr lang="tr-TR" dirty="0" smtClean="0"/>
              <a:t>*Fuar-kongre </a:t>
            </a:r>
            <a:r>
              <a:rPr lang="tr-TR" dirty="0"/>
              <a:t>organizasyonu yapan işletmeler </a:t>
            </a:r>
          </a:p>
          <a:p>
            <a:pPr marL="0" indent="0">
              <a:buNone/>
            </a:pPr>
            <a:r>
              <a:rPr lang="tr-TR" dirty="0" smtClean="0"/>
              <a:t>*Turizm </a:t>
            </a:r>
            <a:r>
              <a:rPr lang="tr-TR" dirty="0"/>
              <a:t>sektörüne yönelik mal üreten yan sanayi kolları sayılabilir.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7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/>
              <a:t>Yat İşletmeciliği:</a:t>
            </a:r>
          </a:p>
          <a:p>
            <a:pPr marL="0" indent="0">
              <a:buNone/>
            </a:pPr>
            <a:r>
              <a:rPr lang="tr-TR" dirty="0"/>
              <a:t>Türkiye'de yat turizmi</a:t>
            </a:r>
            <a:r>
              <a:rPr lang="tr-TR" dirty="0" smtClean="0"/>
              <a:t>, konaklama </a:t>
            </a:r>
            <a:r>
              <a:rPr lang="tr-TR" dirty="0"/>
              <a:t>ve seyahat</a:t>
            </a:r>
          </a:p>
          <a:p>
            <a:pPr marL="0" indent="0">
              <a:buNone/>
            </a:pPr>
            <a:r>
              <a:rPr lang="tr-TR" dirty="0"/>
              <a:t>acentelerinden </a:t>
            </a:r>
            <a:r>
              <a:rPr lang="tr-TR" dirty="0" smtClean="0"/>
              <a:t>sonra Türkiye'ye </a:t>
            </a:r>
            <a:r>
              <a:rPr lang="tr-TR" dirty="0"/>
              <a:t>en fazla</a:t>
            </a:r>
          </a:p>
          <a:p>
            <a:pPr marL="0" indent="0">
              <a:buNone/>
            </a:pPr>
            <a:r>
              <a:rPr lang="tr-TR" dirty="0"/>
              <a:t>ekonomik </a:t>
            </a:r>
            <a:r>
              <a:rPr lang="tr-TR" dirty="0" smtClean="0"/>
              <a:t>katkıyı sağlayan </a:t>
            </a:r>
            <a:r>
              <a:rPr lang="tr-TR" dirty="0"/>
              <a:t>alandır.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Ev Pansiyonculuğu:</a:t>
            </a:r>
          </a:p>
          <a:p>
            <a:pPr marL="0" indent="0">
              <a:buNone/>
            </a:pPr>
            <a:r>
              <a:rPr lang="tr-TR" dirty="0"/>
              <a:t>Son yıllarda ev </a:t>
            </a:r>
            <a:r>
              <a:rPr lang="tr-TR" dirty="0" smtClean="0"/>
              <a:t>pansiyonculuğu</a:t>
            </a:r>
            <a:r>
              <a:rPr lang="tr-TR" dirty="0"/>
              <a:t>, </a:t>
            </a:r>
            <a:r>
              <a:rPr lang="tr-TR" dirty="0" smtClean="0"/>
              <a:t>sağlanan teşviklerle iyi bir </a:t>
            </a:r>
            <a:r>
              <a:rPr lang="tr-TR" dirty="0"/>
              <a:t>noktaya </a:t>
            </a:r>
            <a:r>
              <a:rPr lang="tr-TR" dirty="0" smtClean="0"/>
              <a:t>gelmiş bulunmaktadır</a:t>
            </a:r>
            <a:r>
              <a:rPr lang="tr-TR" dirty="0"/>
              <a:t>.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Turizm </a:t>
            </a:r>
            <a:r>
              <a:rPr lang="tr-TR" dirty="0"/>
              <a:t>sektörüne yönelik mal üreten yan sanayi </a:t>
            </a:r>
            <a:r>
              <a:rPr lang="tr-TR" dirty="0" smtClean="0"/>
              <a:t>kolları :</a:t>
            </a:r>
          </a:p>
          <a:p>
            <a:pPr marL="0" indent="0">
              <a:buNone/>
            </a:pPr>
            <a:r>
              <a:rPr lang="tr-TR" dirty="0" smtClean="0"/>
              <a:t>Otel </a:t>
            </a:r>
            <a:r>
              <a:rPr lang="tr-TR" dirty="0"/>
              <a:t>ve lokanta tekstili, oda ve banyo aksesuarları, personel malzemeleri üreten firmalar, rekreasyon ekipmanları firmaları, yiyecek-içecek üretenler, </a:t>
            </a:r>
            <a:r>
              <a:rPr lang="tr-TR" dirty="0" err="1"/>
              <a:t>önbüro</a:t>
            </a:r>
            <a:r>
              <a:rPr lang="tr-TR" dirty="0"/>
              <a:t> ofis ve ekipmanları üreten firmalar, fuar organize eden firmalar, kongre organizasyon firmaları, yüzme havuzu ve sauna imalatçıları, bilgisayar yazılım firmaları, mobilya dekorasyon firmaları, mutfak malzemeleri üreten </a:t>
            </a:r>
            <a:r>
              <a:rPr lang="tr-TR" smtClean="0"/>
              <a:t>firmalar vb.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7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2501</Words>
  <Application>Microsoft Office PowerPoint</Application>
  <PresentationFormat>Ekran Gösterisi (4:3)</PresentationFormat>
  <Paragraphs>260</Paragraphs>
  <Slides>23</Slides>
  <Notes>0</Notes>
  <HiddenSlides>0</HiddenSlides>
  <MMClips>23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26</cp:revision>
  <dcterms:created xsi:type="dcterms:W3CDTF">2020-11-16T15:13:32Z</dcterms:created>
  <dcterms:modified xsi:type="dcterms:W3CDTF">2020-11-21T11:08:49Z</dcterms:modified>
</cp:coreProperties>
</file>